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897266"/>
            <a:ext cx="7315200" cy="3348968"/>
          </a:xfrm>
          <a:prstGeom prst="rect">
            <a:avLst/>
          </a:prstGeom>
          <a:solidFill>
            <a:srgbClr val="FFFFFF">
              <a:alpha val="70000"/>
            </a:srgbClr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357313" y="1950969"/>
            <a:ext cx="6429375" cy="5486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4300"/>
              </a:lnSpc>
              <a:buNone/>
            </a:pPr>
            <a:r>
              <a:rPr lang="en-US" sz="3294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115年度 校園性騷擾防治宣導</a:t>
            </a:r>
            <a:endParaRPr lang="en-US" sz="3294" dirty="0"/>
          </a:p>
        </p:txBody>
      </p:sp>
      <p:sp>
        <p:nvSpPr>
          <p:cNvPr id="5" name="Text 2"/>
          <p:cNvSpPr/>
          <p:nvPr/>
        </p:nvSpPr>
        <p:spPr>
          <a:xfrm>
            <a:off x="1357313" y="2642462"/>
            <a:ext cx="6429375" cy="3446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704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攜手共創溫馨互助的校園職場</a:t>
            </a:r>
            <a:endParaRPr lang="en-US" sz="1704" dirty="0"/>
          </a:p>
        </p:txBody>
      </p:sp>
      <p:sp>
        <p:nvSpPr>
          <p:cNvPr id="6" name="Text 3"/>
          <p:cNvSpPr/>
          <p:nvPr/>
        </p:nvSpPr>
        <p:spPr>
          <a:xfrm>
            <a:off x="1357313" y="3587223"/>
            <a:ext cx="6429375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spc="2" kern="0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琉球國中 ／ 琉球國小 人事室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71500"/>
            <a:ext cx="9144000" cy="4964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今日宣導重點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1000125" y="1775222"/>
            <a:ext cx="3214688" cy="782241"/>
          </a:xfrm>
          <a:prstGeom prst="rect">
            <a:avLst/>
          </a:prstGeom>
          <a:solidFill>
            <a:srgbClr val="FFFFFF">
              <a:alpha val="60000"/>
            </a:srgbClr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5" name="Shape 2"/>
          <p:cNvSpPr/>
          <p:nvPr/>
        </p:nvSpPr>
        <p:spPr>
          <a:xfrm>
            <a:off x="1214438" y="1987748"/>
            <a:ext cx="357188" cy="357188"/>
          </a:xfrm>
          <a:prstGeom prst="rect">
            <a:avLst/>
          </a:prstGeom>
          <a:solidFill>
            <a:srgbClr val="F19066"/>
          </a:solidFill>
          <a:ln/>
        </p:spPr>
      </p:sp>
      <p:sp>
        <p:nvSpPr>
          <p:cNvPr id="6" name="Text 3"/>
          <p:cNvSpPr/>
          <p:nvPr/>
        </p:nvSpPr>
        <p:spPr>
          <a:xfrm>
            <a:off x="1214438" y="1987748"/>
            <a:ext cx="357188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1193" dirty="0"/>
          </a:p>
        </p:txBody>
      </p:sp>
      <p:sp>
        <p:nvSpPr>
          <p:cNvPr id="7" name="Text 4"/>
          <p:cNvSpPr/>
          <p:nvPr/>
        </p:nvSpPr>
        <p:spPr>
          <a:xfrm>
            <a:off x="1714500" y="1932384"/>
            <a:ext cx="685800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防治三法</a:t>
            </a:r>
            <a:endParaRPr lang="en-US" sz="1269" dirty="0"/>
          </a:p>
        </p:txBody>
      </p:sp>
      <p:sp>
        <p:nvSpPr>
          <p:cNvPr id="8" name="Text 5"/>
          <p:cNvSpPr/>
          <p:nvPr/>
        </p:nvSpPr>
        <p:spPr>
          <a:xfrm>
            <a:off x="1714500" y="2227064"/>
            <a:ext cx="68580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7F8FA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認識法律架構</a:t>
            </a:r>
            <a:endParaRPr lang="en-US" sz="834" dirty="0"/>
          </a:p>
        </p:txBody>
      </p:sp>
      <p:sp>
        <p:nvSpPr>
          <p:cNvPr id="9" name="Shape 6"/>
          <p:cNvSpPr/>
          <p:nvPr/>
        </p:nvSpPr>
        <p:spPr>
          <a:xfrm>
            <a:off x="4929188" y="1775222"/>
            <a:ext cx="3214688" cy="782241"/>
          </a:xfrm>
          <a:prstGeom prst="rect">
            <a:avLst/>
          </a:prstGeom>
          <a:solidFill>
            <a:srgbClr val="FFFFFF">
              <a:alpha val="60000"/>
            </a:srgbClr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10" name="Shape 7"/>
          <p:cNvSpPr/>
          <p:nvPr/>
        </p:nvSpPr>
        <p:spPr>
          <a:xfrm>
            <a:off x="5143500" y="1973461"/>
            <a:ext cx="357188" cy="357188"/>
          </a:xfrm>
          <a:prstGeom prst="rect">
            <a:avLst/>
          </a:prstGeom>
          <a:solidFill>
            <a:srgbClr val="F19066"/>
          </a:solidFill>
          <a:ln/>
        </p:spPr>
      </p:sp>
      <p:sp>
        <p:nvSpPr>
          <p:cNvPr id="11" name="Text 8"/>
          <p:cNvSpPr/>
          <p:nvPr/>
        </p:nvSpPr>
        <p:spPr>
          <a:xfrm>
            <a:off x="5143500" y="1973461"/>
            <a:ext cx="357188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1193" dirty="0"/>
          </a:p>
        </p:txBody>
      </p:sp>
      <p:sp>
        <p:nvSpPr>
          <p:cNvPr id="12" name="Text 9"/>
          <p:cNvSpPr/>
          <p:nvPr/>
        </p:nvSpPr>
        <p:spPr>
          <a:xfrm>
            <a:off x="5643563" y="1918097"/>
            <a:ext cx="685800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尊重界線</a:t>
            </a:r>
            <a:endParaRPr lang="en-US" sz="1269" dirty="0"/>
          </a:p>
        </p:txBody>
      </p:sp>
      <p:sp>
        <p:nvSpPr>
          <p:cNvPr id="13" name="Text 10"/>
          <p:cNvSpPr/>
          <p:nvPr/>
        </p:nvSpPr>
        <p:spPr>
          <a:xfrm>
            <a:off x="5643563" y="2212777"/>
            <a:ext cx="68580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7F8FA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校園互動守則</a:t>
            </a:r>
            <a:endParaRPr lang="en-US" sz="834" dirty="0"/>
          </a:p>
        </p:txBody>
      </p:sp>
      <p:sp>
        <p:nvSpPr>
          <p:cNvPr id="14" name="Shape 11"/>
          <p:cNvSpPr/>
          <p:nvPr/>
        </p:nvSpPr>
        <p:spPr>
          <a:xfrm>
            <a:off x="1000125" y="2814638"/>
            <a:ext cx="3214688" cy="782241"/>
          </a:xfrm>
          <a:prstGeom prst="rect">
            <a:avLst/>
          </a:prstGeom>
          <a:solidFill>
            <a:srgbClr val="FFFFFF">
              <a:alpha val="60000"/>
            </a:srgbClr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15" name="Shape 12"/>
          <p:cNvSpPr/>
          <p:nvPr/>
        </p:nvSpPr>
        <p:spPr>
          <a:xfrm>
            <a:off x="1214438" y="3027164"/>
            <a:ext cx="357188" cy="357188"/>
          </a:xfrm>
          <a:prstGeom prst="rect">
            <a:avLst/>
          </a:prstGeom>
          <a:solidFill>
            <a:srgbClr val="F19066"/>
          </a:solidFill>
          <a:ln/>
        </p:spPr>
      </p:sp>
      <p:sp>
        <p:nvSpPr>
          <p:cNvPr id="16" name="Text 13"/>
          <p:cNvSpPr/>
          <p:nvPr/>
        </p:nvSpPr>
        <p:spPr>
          <a:xfrm>
            <a:off x="1214438" y="3027164"/>
            <a:ext cx="357188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1193" dirty="0"/>
          </a:p>
        </p:txBody>
      </p:sp>
      <p:sp>
        <p:nvSpPr>
          <p:cNvPr id="17" name="Text 14"/>
          <p:cNvSpPr/>
          <p:nvPr/>
        </p:nvSpPr>
        <p:spPr>
          <a:xfrm>
            <a:off x="1714500" y="2971800"/>
            <a:ext cx="685800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案例測驗</a:t>
            </a:r>
            <a:endParaRPr lang="en-US" sz="1269" dirty="0"/>
          </a:p>
        </p:txBody>
      </p:sp>
      <p:sp>
        <p:nvSpPr>
          <p:cNvPr id="18" name="Text 15"/>
          <p:cNvSpPr/>
          <p:nvPr/>
        </p:nvSpPr>
        <p:spPr>
          <a:xfrm>
            <a:off x="1714500" y="3266480"/>
            <a:ext cx="68580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7F8FA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辨識騷擾行為</a:t>
            </a:r>
            <a:endParaRPr lang="en-US" sz="834" dirty="0"/>
          </a:p>
        </p:txBody>
      </p:sp>
      <p:sp>
        <p:nvSpPr>
          <p:cNvPr id="19" name="Shape 16"/>
          <p:cNvSpPr/>
          <p:nvPr/>
        </p:nvSpPr>
        <p:spPr>
          <a:xfrm>
            <a:off x="4929188" y="2814638"/>
            <a:ext cx="3214688" cy="782241"/>
          </a:xfrm>
          <a:prstGeom prst="rect">
            <a:avLst/>
          </a:prstGeom>
          <a:solidFill>
            <a:srgbClr val="FFFFFF">
              <a:alpha val="60000"/>
            </a:srgbClr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20" name="Shape 17"/>
          <p:cNvSpPr/>
          <p:nvPr/>
        </p:nvSpPr>
        <p:spPr>
          <a:xfrm>
            <a:off x="5143500" y="3012877"/>
            <a:ext cx="357188" cy="357188"/>
          </a:xfrm>
          <a:prstGeom prst="rect">
            <a:avLst/>
          </a:prstGeom>
          <a:solidFill>
            <a:srgbClr val="F19066"/>
          </a:solidFill>
          <a:ln/>
        </p:spPr>
      </p:sp>
      <p:sp>
        <p:nvSpPr>
          <p:cNvPr id="21" name="Text 18"/>
          <p:cNvSpPr/>
          <p:nvPr/>
        </p:nvSpPr>
        <p:spPr>
          <a:xfrm>
            <a:off x="5143500" y="3012877"/>
            <a:ext cx="357188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1193" dirty="0"/>
          </a:p>
        </p:txBody>
      </p:sp>
      <p:sp>
        <p:nvSpPr>
          <p:cNvPr id="22" name="Text 19"/>
          <p:cNvSpPr/>
          <p:nvPr/>
        </p:nvSpPr>
        <p:spPr>
          <a:xfrm>
            <a:off x="5643563" y="2957513"/>
            <a:ext cx="914400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申訴管道</a:t>
            </a:r>
            <a:endParaRPr lang="en-US" sz="1269" dirty="0"/>
          </a:p>
        </p:txBody>
      </p:sp>
      <p:sp>
        <p:nvSpPr>
          <p:cNvPr id="23" name="Text 20"/>
          <p:cNvSpPr/>
          <p:nvPr/>
        </p:nvSpPr>
        <p:spPr>
          <a:xfrm>
            <a:off x="5643563" y="3252192"/>
            <a:ext cx="91440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7F8FA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每份聲音都被重視</a:t>
            </a:r>
            <a:endParaRPr lang="en-US" sz="834" dirty="0"/>
          </a:p>
        </p:txBody>
      </p:sp>
      <p:sp>
        <p:nvSpPr>
          <p:cNvPr id="24" name="Shape 21"/>
          <p:cNvSpPr/>
          <p:nvPr/>
        </p:nvSpPr>
        <p:spPr>
          <a:xfrm>
            <a:off x="1000125" y="3854053"/>
            <a:ext cx="3214688" cy="782241"/>
          </a:xfrm>
          <a:prstGeom prst="rect">
            <a:avLst/>
          </a:prstGeom>
          <a:solidFill>
            <a:srgbClr val="FFFFFF">
              <a:alpha val="60000"/>
            </a:srgbClr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25" name="Shape 22"/>
          <p:cNvSpPr/>
          <p:nvPr/>
        </p:nvSpPr>
        <p:spPr>
          <a:xfrm>
            <a:off x="1214438" y="4066580"/>
            <a:ext cx="357188" cy="357188"/>
          </a:xfrm>
          <a:prstGeom prst="rect">
            <a:avLst/>
          </a:prstGeom>
          <a:solidFill>
            <a:srgbClr val="F19066"/>
          </a:solidFill>
          <a:ln/>
        </p:spPr>
      </p:sp>
      <p:sp>
        <p:nvSpPr>
          <p:cNvPr id="26" name="Text 23"/>
          <p:cNvSpPr/>
          <p:nvPr/>
        </p:nvSpPr>
        <p:spPr>
          <a:xfrm>
            <a:off x="1214438" y="4066580"/>
            <a:ext cx="357188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</a:t>
            </a:r>
            <a:endParaRPr lang="en-US" sz="1193" dirty="0"/>
          </a:p>
        </p:txBody>
      </p:sp>
      <p:sp>
        <p:nvSpPr>
          <p:cNvPr id="27" name="Text 24"/>
          <p:cNvSpPr/>
          <p:nvPr/>
        </p:nvSpPr>
        <p:spPr>
          <a:xfrm>
            <a:off x="1714500" y="4011216"/>
            <a:ext cx="685800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法律後果</a:t>
            </a:r>
            <a:endParaRPr lang="en-US" sz="1269" dirty="0"/>
          </a:p>
        </p:txBody>
      </p:sp>
      <p:sp>
        <p:nvSpPr>
          <p:cNvPr id="28" name="Text 25"/>
          <p:cNvSpPr/>
          <p:nvPr/>
        </p:nvSpPr>
        <p:spPr>
          <a:xfrm>
            <a:off x="1714500" y="4305895"/>
            <a:ext cx="68580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7F8FA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守護職場尊嚴</a:t>
            </a:r>
            <a:endParaRPr lang="en-US" sz="834" dirty="0"/>
          </a:p>
        </p:txBody>
      </p:sp>
      <p:sp>
        <p:nvSpPr>
          <p:cNvPr id="29" name="Shape 26"/>
          <p:cNvSpPr/>
          <p:nvPr/>
        </p:nvSpPr>
        <p:spPr>
          <a:xfrm>
            <a:off x="4929188" y="3854053"/>
            <a:ext cx="3214688" cy="782241"/>
          </a:xfrm>
          <a:prstGeom prst="rect">
            <a:avLst/>
          </a:prstGeom>
          <a:solidFill>
            <a:srgbClr val="FFFFFF">
              <a:alpha val="60000"/>
            </a:srgbClr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30" name="Shape 27"/>
          <p:cNvSpPr/>
          <p:nvPr/>
        </p:nvSpPr>
        <p:spPr>
          <a:xfrm>
            <a:off x="5143500" y="4052292"/>
            <a:ext cx="357188" cy="357188"/>
          </a:xfrm>
          <a:prstGeom prst="rect">
            <a:avLst/>
          </a:prstGeom>
          <a:solidFill>
            <a:srgbClr val="F19066"/>
          </a:solidFill>
          <a:ln/>
        </p:spPr>
      </p:sp>
      <p:sp>
        <p:nvSpPr>
          <p:cNvPr id="31" name="Text 28"/>
          <p:cNvSpPr/>
          <p:nvPr/>
        </p:nvSpPr>
        <p:spPr>
          <a:xfrm>
            <a:off x="5143500" y="4052292"/>
            <a:ext cx="357188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6</a:t>
            </a:r>
            <a:endParaRPr lang="en-US" sz="1193" dirty="0"/>
          </a:p>
        </p:txBody>
      </p:sp>
      <p:sp>
        <p:nvSpPr>
          <p:cNvPr id="32" name="Text 29"/>
          <p:cNvSpPr/>
          <p:nvPr/>
        </p:nvSpPr>
        <p:spPr>
          <a:xfrm>
            <a:off x="5643563" y="3996928"/>
            <a:ext cx="1028700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結語</a:t>
            </a:r>
            <a:endParaRPr lang="en-US" sz="1269" dirty="0"/>
          </a:p>
        </p:txBody>
      </p:sp>
      <p:sp>
        <p:nvSpPr>
          <p:cNvPr id="33" name="Text 30"/>
          <p:cNvSpPr/>
          <p:nvPr/>
        </p:nvSpPr>
        <p:spPr>
          <a:xfrm>
            <a:off x="5643563" y="4291608"/>
            <a:ext cx="1028700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34" dirty="0">
                <a:solidFill>
                  <a:srgbClr val="7F8FA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相互守護，同行共好</a:t>
            </a:r>
            <a:endParaRPr lang="en-US" sz="834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28625"/>
            <a:ext cx="9144000" cy="4339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三道法律防線，共同守護每一個人</a:t>
            </a:r>
            <a:endParaRPr lang="en-US" sz="2121" dirty="0"/>
          </a:p>
        </p:txBody>
      </p:sp>
      <p:sp>
        <p:nvSpPr>
          <p:cNvPr id="4" name="Shape 1"/>
          <p:cNvSpPr/>
          <p:nvPr/>
        </p:nvSpPr>
        <p:spPr>
          <a:xfrm>
            <a:off x="692944" y="1212652"/>
            <a:ext cx="7758113" cy="457200"/>
          </a:xfrm>
          <a:prstGeom prst="rect">
            <a:avLst/>
          </a:prstGeom>
          <a:solidFill>
            <a:srgbClr val="FFFFFF">
              <a:alpha val="50000"/>
            </a:srgbClr>
          </a:solidFill>
          <a:ln w="9144">
            <a:solidFill>
              <a:srgbClr val="E1B12C"/>
            </a:solidFill>
            <a:prstDash val="dash"/>
          </a:ln>
        </p:spPr>
      </p:sp>
      <p:sp>
        <p:nvSpPr>
          <p:cNvPr id="5" name="Text 2"/>
          <p:cNvSpPr/>
          <p:nvPr/>
        </p:nvSpPr>
        <p:spPr>
          <a:xfrm>
            <a:off x="692944" y="1212652"/>
            <a:ext cx="7758113" cy="457200"/>
          </a:xfrm>
          <a:prstGeom prst="rect">
            <a:avLst/>
          </a:prstGeom>
          <a:noFill/>
          <a:ln/>
        </p:spPr>
        <p:txBody>
          <a:bodyPr wrap="square" lIns="255143" tIns="127508" rIns="255143" bIns="127508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法律定性決定了後續調查的效力與通報責任，了解三法適用範圍，才能在第一時間做出正確回應。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85800" y="2012752"/>
            <a:ext cx="2447934" cy="2509912"/>
          </a:xfrm>
          <a:prstGeom prst="rect">
            <a:avLst/>
          </a:prstGeom>
          <a:solidFill>
            <a:srgbClr val="FFFFFF"/>
          </a:solidFill>
          <a:ln w="18288">
            <a:solidFill>
              <a:srgbClr val="F19066"/>
            </a:solidFill>
            <a:prstDash val="dash"/>
          </a:ln>
        </p:spPr>
      </p:sp>
      <p:sp>
        <p:nvSpPr>
          <p:cNvPr id="7" name="Shape 4"/>
          <p:cNvSpPr/>
          <p:nvPr/>
        </p:nvSpPr>
        <p:spPr>
          <a:xfrm>
            <a:off x="1614488" y="2298502"/>
            <a:ext cx="571500" cy="571500"/>
          </a:xfrm>
          <a:prstGeom prst="ellipse">
            <a:avLst/>
          </a:prstGeom>
          <a:solidFill>
            <a:srgbClr val="F1906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503" y="2455664"/>
            <a:ext cx="321469" cy="25717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00150" y="3012877"/>
            <a:ext cx="1400175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性別平等教育法</a:t>
            </a:r>
            <a:endParaRPr lang="en-US" sz="1397" dirty="0"/>
          </a:p>
        </p:txBody>
      </p:sp>
      <p:sp>
        <p:nvSpPr>
          <p:cNvPr id="10" name="Shape 6"/>
          <p:cNvSpPr/>
          <p:nvPr/>
        </p:nvSpPr>
        <p:spPr>
          <a:xfrm>
            <a:off x="1393031" y="3409355"/>
            <a:ext cx="1014413" cy="244673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11" name="Text 7"/>
          <p:cNvSpPr/>
          <p:nvPr/>
        </p:nvSpPr>
        <p:spPr>
          <a:xfrm>
            <a:off x="1393031" y="3409355"/>
            <a:ext cx="1014413" cy="244673"/>
          </a:xfrm>
          <a:prstGeom prst="rect">
            <a:avLst/>
          </a:prstGeom>
          <a:noFill/>
          <a:ln/>
        </p:spPr>
        <p:txBody>
          <a:bodyPr wrap="square" lIns="127508" tIns="42545" rIns="127508" bIns="42545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涉及學生之事件</a:t>
            </a:r>
            <a:endParaRPr lang="en-US" sz="784" dirty="0"/>
          </a:p>
        </p:txBody>
      </p:sp>
      <p:sp>
        <p:nvSpPr>
          <p:cNvPr id="12" name="Text 8"/>
          <p:cNvSpPr/>
          <p:nvPr/>
        </p:nvSpPr>
        <p:spPr>
          <a:xfrm>
            <a:off x="900113" y="3796903"/>
            <a:ext cx="200025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絕對優先適用，具備 24 小時強制通報義務。</a:t>
            </a:r>
            <a:endParaRPr lang="en-US" sz="942" dirty="0"/>
          </a:p>
        </p:txBody>
      </p:sp>
      <p:sp>
        <p:nvSpPr>
          <p:cNvPr id="13" name="Shape 9"/>
          <p:cNvSpPr/>
          <p:nvPr/>
        </p:nvSpPr>
        <p:spPr>
          <a:xfrm>
            <a:off x="3328988" y="2012752"/>
            <a:ext cx="2457450" cy="2509912"/>
          </a:xfrm>
          <a:prstGeom prst="rect">
            <a:avLst/>
          </a:prstGeom>
          <a:solidFill>
            <a:srgbClr val="FFFFFF"/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14" name="Shape 10"/>
          <p:cNvSpPr/>
          <p:nvPr/>
        </p:nvSpPr>
        <p:spPr>
          <a:xfrm>
            <a:off x="4271935" y="2298502"/>
            <a:ext cx="571500" cy="571500"/>
          </a:xfrm>
          <a:prstGeom prst="ellipse">
            <a:avLst/>
          </a:prstGeom>
          <a:solidFill>
            <a:srgbClr val="E1B12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097" y="2455664"/>
            <a:ext cx="257175" cy="25717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857597" y="3012877"/>
            <a:ext cx="1400175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性別平等工作法</a:t>
            </a:r>
            <a:endParaRPr lang="en-US" sz="1397" dirty="0"/>
          </a:p>
        </p:txBody>
      </p:sp>
      <p:sp>
        <p:nvSpPr>
          <p:cNvPr id="17" name="Shape 12"/>
          <p:cNvSpPr/>
          <p:nvPr/>
        </p:nvSpPr>
        <p:spPr>
          <a:xfrm>
            <a:off x="3936178" y="3409355"/>
            <a:ext cx="1243013" cy="244673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18" name="Text 13"/>
          <p:cNvSpPr/>
          <p:nvPr/>
        </p:nvSpPr>
        <p:spPr>
          <a:xfrm>
            <a:off x="3936178" y="3409355"/>
            <a:ext cx="1243013" cy="244673"/>
          </a:xfrm>
          <a:prstGeom prst="rect">
            <a:avLst/>
          </a:prstGeom>
          <a:noFill/>
          <a:ln/>
        </p:spPr>
        <p:txBody>
          <a:bodyPr wrap="square" lIns="127508" tIns="42545" rIns="127508" bIns="42545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職場互動與雇主責任</a:t>
            </a:r>
            <a:endParaRPr lang="en-US" sz="784" dirty="0"/>
          </a:p>
        </p:txBody>
      </p:sp>
      <p:sp>
        <p:nvSpPr>
          <p:cNvPr id="19" name="Text 14"/>
          <p:cNvSpPr/>
          <p:nvPr/>
        </p:nvSpPr>
        <p:spPr>
          <a:xfrm>
            <a:off x="3552816" y="3796903"/>
            <a:ext cx="200976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規範校方營造無騷擾工作環境，保障員工權益。</a:t>
            </a:r>
            <a:endParaRPr lang="en-US" sz="942" dirty="0"/>
          </a:p>
        </p:txBody>
      </p:sp>
      <p:sp>
        <p:nvSpPr>
          <p:cNvPr id="20" name="Shape 15"/>
          <p:cNvSpPr/>
          <p:nvPr/>
        </p:nvSpPr>
        <p:spPr>
          <a:xfrm>
            <a:off x="5991206" y="2012752"/>
            <a:ext cx="2466966" cy="2509912"/>
          </a:xfrm>
          <a:prstGeom prst="rect">
            <a:avLst/>
          </a:prstGeom>
          <a:solidFill>
            <a:srgbClr val="FFFFFF"/>
          </a:solidFill>
          <a:ln w="18288">
            <a:solidFill>
              <a:srgbClr val="2C3E50"/>
            </a:solidFill>
            <a:prstDash val="dash"/>
          </a:ln>
        </p:spPr>
      </p:sp>
      <p:sp>
        <p:nvSpPr>
          <p:cNvPr id="21" name="Shape 16"/>
          <p:cNvSpPr/>
          <p:nvPr/>
        </p:nvSpPr>
        <p:spPr>
          <a:xfrm>
            <a:off x="6948497" y="2298502"/>
            <a:ext cx="571500" cy="571500"/>
          </a:xfrm>
          <a:prstGeom prst="ellipse">
            <a:avLst/>
          </a:prstGeom>
          <a:solidFill>
            <a:srgbClr val="2C3E50"/>
          </a:solidFill>
          <a:ln/>
        </p:spPr>
      </p:sp>
      <p:sp>
        <p:nvSpPr>
          <p:cNvPr id="22" name="Text 17"/>
          <p:cNvSpPr/>
          <p:nvPr/>
        </p:nvSpPr>
        <p:spPr>
          <a:xfrm>
            <a:off x="6634172" y="3012877"/>
            <a:ext cx="1200150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性騷擾防治法</a:t>
            </a:r>
            <a:endParaRPr lang="en-US" sz="1397" dirty="0"/>
          </a:p>
        </p:txBody>
      </p:sp>
      <p:sp>
        <p:nvSpPr>
          <p:cNvPr id="23" name="Shape 18"/>
          <p:cNvSpPr/>
          <p:nvPr/>
        </p:nvSpPr>
        <p:spPr>
          <a:xfrm>
            <a:off x="6612741" y="3409355"/>
            <a:ext cx="1243013" cy="244673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24" name="Text 19"/>
          <p:cNvSpPr/>
          <p:nvPr/>
        </p:nvSpPr>
        <p:spPr>
          <a:xfrm>
            <a:off x="6612741" y="3409355"/>
            <a:ext cx="1243013" cy="244673"/>
          </a:xfrm>
          <a:prstGeom prst="rect">
            <a:avLst/>
          </a:prstGeom>
          <a:noFill/>
          <a:ln/>
        </p:spPr>
        <p:txBody>
          <a:bodyPr wrap="square" lIns="127508" tIns="42545" rIns="127508" bIns="42545" rtlCol="0" anchor="t">
            <a:spAutoFit/>
          </a:bodyPr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前二法未涵蓋之互動</a:t>
            </a:r>
            <a:endParaRPr lang="en-US" sz="784" dirty="0"/>
          </a:p>
        </p:txBody>
      </p:sp>
      <p:sp>
        <p:nvSpPr>
          <p:cNvPr id="25" name="Text 20"/>
          <p:cNvSpPr/>
          <p:nvPr/>
        </p:nvSpPr>
        <p:spPr>
          <a:xfrm>
            <a:off x="6224606" y="3796903"/>
            <a:ext cx="2019309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確保法律防護網無死角，提供全面的安全補位。</a:t>
            </a:r>
            <a:endParaRPr lang="en-US" sz="9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357188"/>
            <a:ext cx="9144000" cy="4339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尊重，是最溫暖的關懷方式</a:t>
            </a:r>
            <a:endParaRPr lang="en-US" sz="2121" dirty="0"/>
          </a:p>
        </p:txBody>
      </p:sp>
      <p:sp>
        <p:nvSpPr>
          <p:cNvPr id="4" name="Text 1"/>
          <p:cNvSpPr/>
          <p:nvPr/>
        </p:nvSpPr>
        <p:spPr>
          <a:xfrm>
            <a:off x="914400" y="1069777"/>
            <a:ext cx="7315200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良好的校園互動建立在相互尊重的基礎上。了解哪些行為可能造成他人不適，是每位教職員工共同的責任。</a:t>
            </a:r>
            <a:endParaRPr lang="en-US" sz="942" dirty="0"/>
          </a:p>
        </p:txBody>
      </p:sp>
      <p:sp>
        <p:nvSpPr>
          <p:cNvPr id="5" name="Shape 2"/>
          <p:cNvSpPr/>
          <p:nvPr/>
        </p:nvSpPr>
        <p:spPr>
          <a:xfrm>
            <a:off x="685800" y="1561244"/>
            <a:ext cx="3707606" cy="1071172"/>
          </a:xfrm>
          <a:prstGeom prst="rect">
            <a:avLst/>
          </a:prstGeom>
          <a:solidFill>
            <a:srgbClr val="FFFFFF"/>
          </a:solidFill>
          <a:ln w="18288">
            <a:solidFill>
              <a:srgbClr val="F19066"/>
            </a:solidFill>
            <a:prstDash val="dash"/>
          </a:ln>
        </p:spPr>
      </p:sp>
      <p:sp>
        <p:nvSpPr>
          <p:cNvPr id="6" name="Shape 3"/>
          <p:cNvSpPr/>
          <p:nvPr/>
        </p:nvSpPr>
        <p:spPr>
          <a:xfrm>
            <a:off x="900113" y="1739838"/>
            <a:ext cx="428625" cy="428625"/>
          </a:xfrm>
          <a:prstGeom prst="ellipse">
            <a:avLst/>
          </a:prstGeom>
          <a:solidFill>
            <a:srgbClr val="F19066"/>
          </a:solidFill>
          <a:ln/>
        </p:spPr>
      </p:sp>
      <p:sp>
        <p:nvSpPr>
          <p:cNvPr id="7" name="Text 4"/>
          <p:cNvSpPr/>
          <p:nvPr/>
        </p:nvSpPr>
        <p:spPr>
          <a:xfrm>
            <a:off x="1471613" y="1739838"/>
            <a:ext cx="2707481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肢體接觸</a:t>
            </a:r>
            <a:endParaRPr lang="en-US" sz="1193" dirty="0"/>
          </a:p>
        </p:txBody>
      </p:sp>
      <p:sp>
        <p:nvSpPr>
          <p:cNvPr id="8" name="Text 5"/>
          <p:cNvSpPr/>
          <p:nvPr/>
        </p:nvSpPr>
        <p:spPr>
          <a:xfrm>
            <a:off x="1471613" y="2059521"/>
            <a:ext cx="2707481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嚴禁任何未經同意之身體碰觸（搜肩、摸頭、拍臀等），每個人的身體自主權都應被尊重。</a:t>
            </a:r>
            <a:endParaRPr lang="en-US" sz="834" dirty="0"/>
          </a:p>
        </p:txBody>
      </p:sp>
      <p:sp>
        <p:nvSpPr>
          <p:cNvPr id="9" name="Shape 6"/>
          <p:cNvSpPr/>
          <p:nvPr/>
        </p:nvSpPr>
        <p:spPr>
          <a:xfrm>
            <a:off x="4750594" y="1561244"/>
            <a:ext cx="3707606" cy="1071172"/>
          </a:xfrm>
          <a:prstGeom prst="rect">
            <a:avLst/>
          </a:prstGeom>
          <a:solidFill>
            <a:srgbClr val="FFFFFF"/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10" name="Shape 7"/>
          <p:cNvSpPr/>
          <p:nvPr/>
        </p:nvSpPr>
        <p:spPr>
          <a:xfrm>
            <a:off x="4964906" y="1739838"/>
            <a:ext cx="428625" cy="428625"/>
          </a:xfrm>
          <a:prstGeom prst="ellipse">
            <a:avLst/>
          </a:prstGeom>
          <a:solidFill>
            <a:srgbClr val="E1B12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203" y="1854138"/>
            <a:ext cx="250031" cy="2000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36406" y="1739838"/>
            <a:ext cx="2707481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言語騷擾</a:t>
            </a:r>
            <a:endParaRPr lang="en-US" sz="1193" dirty="0"/>
          </a:p>
        </p:txBody>
      </p:sp>
      <p:sp>
        <p:nvSpPr>
          <p:cNvPr id="13" name="Text 9"/>
          <p:cNvSpPr/>
          <p:nvPr/>
        </p:nvSpPr>
        <p:spPr>
          <a:xfrm>
            <a:off x="5536406" y="2059521"/>
            <a:ext cx="2707481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避免性色彩笑話、評論他人身材特徵，或過度詢問私人隱私，言語也可以是傷害的來源。</a:t>
            </a:r>
            <a:endParaRPr lang="en-US" sz="834" dirty="0"/>
          </a:p>
        </p:txBody>
      </p:sp>
      <p:sp>
        <p:nvSpPr>
          <p:cNvPr id="14" name="Shape 10"/>
          <p:cNvSpPr/>
          <p:nvPr/>
        </p:nvSpPr>
        <p:spPr>
          <a:xfrm>
            <a:off x="685800" y="2846729"/>
            <a:ext cx="3707606" cy="1071172"/>
          </a:xfrm>
          <a:prstGeom prst="rect">
            <a:avLst/>
          </a:prstGeom>
          <a:solidFill>
            <a:srgbClr val="FFFFFF"/>
          </a:solidFill>
          <a:ln w="18288">
            <a:solidFill>
              <a:srgbClr val="2C3E50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900113" y="3025322"/>
            <a:ext cx="428625" cy="428625"/>
          </a:xfrm>
          <a:prstGeom prst="ellipse">
            <a:avLst/>
          </a:prstGeom>
          <a:solidFill>
            <a:srgbClr val="2C3E50"/>
          </a:solidFill>
          <a:ln/>
        </p:spPr>
      </p:sp>
      <p:sp>
        <p:nvSpPr>
          <p:cNvPr id="16" name="Text 12"/>
          <p:cNvSpPr/>
          <p:nvPr/>
        </p:nvSpPr>
        <p:spPr>
          <a:xfrm>
            <a:off x="1471613" y="3025322"/>
            <a:ext cx="2707481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數位界線</a:t>
            </a:r>
            <a:endParaRPr lang="en-US" sz="1193" dirty="0"/>
          </a:p>
        </p:txBody>
      </p:sp>
      <p:sp>
        <p:nvSpPr>
          <p:cNvPr id="17" name="Text 13"/>
          <p:cNvSpPr/>
          <p:nvPr/>
        </p:nvSpPr>
        <p:spPr>
          <a:xfrm>
            <a:off x="1471613" y="3345005"/>
            <a:ext cx="2707481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不透過社群軟體傳送暗示性圖文或影像，也不進行持續性的數位追求，網路空間同樣需要界線。</a:t>
            </a:r>
            <a:endParaRPr lang="en-US" sz="834" dirty="0"/>
          </a:p>
        </p:txBody>
      </p:sp>
      <p:sp>
        <p:nvSpPr>
          <p:cNvPr id="18" name="Shape 14"/>
          <p:cNvSpPr/>
          <p:nvPr/>
        </p:nvSpPr>
        <p:spPr>
          <a:xfrm>
            <a:off x="4750594" y="2846729"/>
            <a:ext cx="3707606" cy="1071172"/>
          </a:xfrm>
          <a:prstGeom prst="rect">
            <a:avLst/>
          </a:prstGeom>
          <a:solidFill>
            <a:srgbClr val="FFFFFF"/>
          </a:solidFill>
          <a:ln w="18288">
            <a:solidFill>
              <a:srgbClr val="F19066"/>
            </a:solidFill>
            <a:prstDash val="dash"/>
          </a:ln>
        </p:spPr>
      </p:sp>
      <p:sp>
        <p:nvSpPr>
          <p:cNvPr id="19" name="Shape 15"/>
          <p:cNvSpPr/>
          <p:nvPr/>
        </p:nvSpPr>
        <p:spPr>
          <a:xfrm>
            <a:off x="4964906" y="2996747"/>
            <a:ext cx="428625" cy="428625"/>
          </a:xfrm>
          <a:prstGeom prst="ellipse">
            <a:avLst/>
          </a:prstGeom>
          <a:solidFill>
            <a:srgbClr val="F19066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708" y="3111047"/>
            <a:ext cx="175022" cy="200025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536406" y="2996747"/>
            <a:ext cx="2707481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職務尊嚴</a:t>
            </a:r>
            <a:endParaRPr lang="en-US" sz="1193" dirty="0"/>
          </a:p>
        </p:txBody>
      </p:sp>
      <p:sp>
        <p:nvSpPr>
          <p:cNvPr id="22" name="Text 17"/>
          <p:cNvSpPr/>
          <p:nvPr/>
        </p:nvSpPr>
        <p:spPr>
          <a:xfrm>
            <a:off x="5536406" y="3316430"/>
            <a:ext cx="2707481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行政或職務上位者更需注意互動的對等性與合宜度，權力關係不應成為騷擾的溫床。</a:t>
            </a:r>
            <a:endParaRPr lang="en-US" sz="8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28625"/>
            <a:ext cx="9144000" cy="4339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這些情境，你能辨識嗎？</a:t>
            </a:r>
            <a:endParaRPr lang="en-US" sz="2121" dirty="0"/>
          </a:p>
        </p:txBody>
      </p:sp>
      <p:sp>
        <p:nvSpPr>
          <p:cNvPr id="4" name="Text 1"/>
          <p:cNvSpPr/>
          <p:nvPr/>
        </p:nvSpPr>
        <p:spPr>
          <a:xfrm>
            <a:off x="0" y="934045"/>
            <a:ext cx="9144000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9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一起練習，讓守護成為本能</a:t>
            </a:r>
            <a:endParaRPr lang="en-US" sz="1159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37705"/>
            <a:ext cx="200025" cy="2000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92981" y="1593056"/>
            <a:ext cx="1523405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86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案例 1：評論穿著</a:t>
            </a:r>
            <a:endParaRPr lang="en-US" sz="1486" dirty="0"/>
          </a:p>
        </p:txBody>
      </p:sp>
      <p:sp>
        <p:nvSpPr>
          <p:cNvPr id="7" name="Shape 3"/>
          <p:cNvSpPr/>
          <p:nvPr/>
        </p:nvSpPr>
        <p:spPr>
          <a:xfrm>
            <a:off x="685800" y="2096691"/>
            <a:ext cx="3743325" cy="1314450"/>
          </a:xfrm>
          <a:prstGeom prst="rect">
            <a:avLst/>
          </a:prstGeom>
          <a:solidFill>
            <a:srgbClr val="F19066">
              <a:alpha val="8000"/>
            </a:srgbClr>
          </a:solidFill>
          <a:ln w="18288">
            <a:solidFill>
              <a:srgbClr val="F19066">
                <a:alpha val="50000"/>
              </a:srgbClr>
            </a:solidFill>
            <a:prstDash val="dash"/>
          </a:ln>
        </p:spPr>
      </p:sp>
      <p:sp>
        <p:nvSpPr>
          <p:cNvPr id="8" name="Shape 4"/>
          <p:cNvSpPr/>
          <p:nvPr/>
        </p:nvSpPr>
        <p:spPr>
          <a:xfrm>
            <a:off x="900113" y="2311003"/>
            <a:ext cx="428625" cy="251817"/>
          </a:xfrm>
          <a:prstGeom prst="rect">
            <a:avLst/>
          </a:prstGeom>
          <a:solidFill>
            <a:srgbClr val="F19066">
              <a:alpha val="20000"/>
            </a:srgbClr>
          </a:solidFill>
          <a:ln/>
        </p:spPr>
      </p:sp>
      <p:sp>
        <p:nvSpPr>
          <p:cNvPr id="9" name="Text 5"/>
          <p:cNvSpPr/>
          <p:nvPr/>
        </p:nvSpPr>
        <p:spPr>
          <a:xfrm>
            <a:off x="900113" y="2311003"/>
            <a:ext cx="428625" cy="251817"/>
          </a:xfrm>
          <a:prstGeom prst="rect">
            <a:avLst/>
          </a:prstGeom>
          <a:noFill/>
          <a:ln/>
        </p:spPr>
        <p:txBody>
          <a:bodyPr wrap="square" lIns="102108" tIns="34036" rIns="102108" bIns="34036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D354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情境</a:t>
            </a:r>
            <a:endParaRPr lang="en-US" sz="885" dirty="0"/>
          </a:p>
        </p:txBody>
      </p:sp>
      <p:sp>
        <p:nvSpPr>
          <p:cNvPr id="10" name="Text 6"/>
          <p:cNvSpPr/>
          <p:nvPr/>
        </p:nvSpPr>
        <p:spPr>
          <a:xfrm>
            <a:off x="900113" y="2634258"/>
            <a:ext cx="331470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「你穿這裙子真好看，腿看起來很長，辦公室氣氛都變好了。」</a:t>
            </a:r>
            <a:endParaRPr lang="en-US" sz="942" dirty="0"/>
          </a:p>
        </p:txBody>
      </p:sp>
      <p:sp>
        <p:nvSpPr>
          <p:cNvPr id="11" name="Shape 7"/>
          <p:cNvSpPr/>
          <p:nvPr/>
        </p:nvSpPr>
        <p:spPr>
          <a:xfrm>
            <a:off x="685800" y="3525441"/>
            <a:ext cx="3743325" cy="1314450"/>
          </a:xfrm>
          <a:prstGeom prst="rect">
            <a:avLst/>
          </a:prstGeom>
          <a:solidFill>
            <a:srgbClr val="2ECC71">
              <a:alpha val="8000"/>
            </a:srgbClr>
          </a:solidFill>
          <a:ln w="18288">
            <a:solidFill>
              <a:srgbClr val="2ECC71">
                <a:alpha val="50000"/>
              </a:srgbClr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900113" y="3739753"/>
            <a:ext cx="1457325" cy="251817"/>
          </a:xfrm>
          <a:prstGeom prst="rect">
            <a:avLst/>
          </a:prstGeom>
          <a:solidFill>
            <a:srgbClr val="2ECC71">
              <a:alpha val="20000"/>
            </a:srgbClr>
          </a:solidFill>
          <a:ln/>
        </p:spPr>
      </p:sp>
      <p:sp>
        <p:nvSpPr>
          <p:cNvPr id="13" name="Text 9"/>
          <p:cNvSpPr/>
          <p:nvPr/>
        </p:nvSpPr>
        <p:spPr>
          <a:xfrm>
            <a:off x="900113" y="3739753"/>
            <a:ext cx="1457325" cy="251817"/>
          </a:xfrm>
          <a:prstGeom prst="rect">
            <a:avLst/>
          </a:prstGeom>
          <a:noFill/>
          <a:ln/>
        </p:spPr>
        <p:txBody>
          <a:bodyPr wrap="square" lIns="102108" tIns="34036" rIns="102108" bIns="34036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27AE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分析結果：構成性騷擾</a:t>
            </a:r>
            <a:endParaRPr lang="en-US" sz="885" dirty="0"/>
          </a:p>
        </p:txBody>
      </p:sp>
      <p:sp>
        <p:nvSpPr>
          <p:cNvPr id="14" name="Text 10"/>
          <p:cNvSpPr/>
          <p:nvPr/>
        </p:nvSpPr>
        <p:spPr>
          <a:xfrm>
            <a:off x="900113" y="4063008"/>
            <a:ext cx="331470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涉及對身體特徵的評論，且令當事人感到被冒犯，即屬</a:t>
            </a:r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性</a:t>
            </a:r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騷擾行為</a:t>
            </a:r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。</a:t>
            </a:r>
            <a:endParaRPr lang="en-US" sz="942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1637705"/>
            <a:ext cx="150019" cy="20002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972050" y="1593056"/>
            <a:ext cx="1948458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86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案例 2：群組影片傳播</a:t>
            </a:r>
            <a:endParaRPr lang="en-US" sz="1486" dirty="0"/>
          </a:p>
        </p:txBody>
      </p:sp>
      <p:sp>
        <p:nvSpPr>
          <p:cNvPr id="17" name="Shape 12"/>
          <p:cNvSpPr/>
          <p:nvPr/>
        </p:nvSpPr>
        <p:spPr>
          <a:xfrm>
            <a:off x="4714875" y="2096691"/>
            <a:ext cx="3743325" cy="1314450"/>
          </a:xfrm>
          <a:prstGeom prst="rect">
            <a:avLst/>
          </a:prstGeom>
          <a:solidFill>
            <a:srgbClr val="F19066">
              <a:alpha val="8000"/>
            </a:srgbClr>
          </a:solidFill>
          <a:ln w="18288">
            <a:solidFill>
              <a:srgbClr val="F19066">
                <a:alpha val="50000"/>
              </a:srgbClr>
            </a:solidFill>
            <a:prstDash val="dash"/>
          </a:ln>
        </p:spPr>
      </p:sp>
      <p:sp>
        <p:nvSpPr>
          <p:cNvPr id="18" name="Shape 13"/>
          <p:cNvSpPr/>
          <p:nvPr/>
        </p:nvSpPr>
        <p:spPr>
          <a:xfrm>
            <a:off x="4929188" y="2311003"/>
            <a:ext cx="428625" cy="251817"/>
          </a:xfrm>
          <a:prstGeom prst="rect">
            <a:avLst/>
          </a:prstGeom>
          <a:solidFill>
            <a:srgbClr val="F19066">
              <a:alpha val="20000"/>
            </a:srgbClr>
          </a:solidFill>
          <a:ln/>
        </p:spPr>
      </p:sp>
      <p:sp>
        <p:nvSpPr>
          <p:cNvPr id="19" name="Text 14"/>
          <p:cNvSpPr/>
          <p:nvPr/>
        </p:nvSpPr>
        <p:spPr>
          <a:xfrm>
            <a:off x="4929188" y="2311003"/>
            <a:ext cx="428625" cy="251817"/>
          </a:xfrm>
          <a:prstGeom prst="rect">
            <a:avLst/>
          </a:prstGeom>
          <a:noFill/>
          <a:ln/>
        </p:spPr>
        <p:txBody>
          <a:bodyPr wrap="square" lIns="102108" tIns="34036" rIns="102108" bIns="34036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D354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情境</a:t>
            </a:r>
            <a:endParaRPr lang="en-US" sz="885" dirty="0"/>
          </a:p>
        </p:txBody>
      </p:sp>
      <p:sp>
        <p:nvSpPr>
          <p:cNvPr id="20" name="Text 15"/>
          <p:cNvSpPr/>
          <p:nvPr/>
        </p:nvSpPr>
        <p:spPr>
          <a:xfrm>
            <a:off x="4929188" y="2634258"/>
            <a:ext cx="331470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在公務群組傳送帶有性暗示的趣味影片，雖未指定對象，但同仁感到反感。</a:t>
            </a:r>
            <a:endParaRPr lang="en-US" sz="942" dirty="0"/>
          </a:p>
        </p:txBody>
      </p:sp>
      <p:sp>
        <p:nvSpPr>
          <p:cNvPr id="21" name="Shape 16"/>
          <p:cNvSpPr/>
          <p:nvPr/>
        </p:nvSpPr>
        <p:spPr>
          <a:xfrm>
            <a:off x="4714875" y="3525441"/>
            <a:ext cx="3743325" cy="1314450"/>
          </a:xfrm>
          <a:prstGeom prst="rect">
            <a:avLst/>
          </a:prstGeom>
          <a:solidFill>
            <a:srgbClr val="2ECC71">
              <a:alpha val="8000"/>
            </a:srgbClr>
          </a:solidFill>
          <a:ln w="18288">
            <a:solidFill>
              <a:srgbClr val="2ECC71">
                <a:alpha val="50000"/>
              </a:srgbClr>
            </a:solidFill>
            <a:prstDash val="dash"/>
          </a:ln>
        </p:spPr>
      </p:sp>
      <p:sp>
        <p:nvSpPr>
          <p:cNvPr id="22" name="Shape 17"/>
          <p:cNvSpPr/>
          <p:nvPr/>
        </p:nvSpPr>
        <p:spPr>
          <a:xfrm>
            <a:off x="4929188" y="3739753"/>
            <a:ext cx="1457325" cy="251817"/>
          </a:xfrm>
          <a:prstGeom prst="rect">
            <a:avLst/>
          </a:prstGeom>
          <a:solidFill>
            <a:srgbClr val="2ECC71">
              <a:alpha val="20000"/>
            </a:srgbClr>
          </a:solidFill>
          <a:ln/>
        </p:spPr>
      </p:sp>
      <p:sp>
        <p:nvSpPr>
          <p:cNvPr id="23" name="Text 18"/>
          <p:cNvSpPr/>
          <p:nvPr/>
        </p:nvSpPr>
        <p:spPr>
          <a:xfrm>
            <a:off x="4929188" y="3739753"/>
            <a:ext cx="1457325" cy="251817"/>
          </a:xfrm>
          <a:prstGeom prst="rect">
            <a:avLst/>
          </a:prstGeom>
          <a:noFill/>
          <a:ln/>
        </p:spPr>
        <p:txBody>
          <a:bodyPr wrap="square" lIns="102108" tIns="34036" rIns="102108" bIns="34036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27AE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分析結果：構成性騷擾</a:t>
            </a:r>
            <a:endParaRPr lang="en-US" sz="885" dirty="0"/>
          </a:p>
        </p:txBody>
      </p:sp>
      <p:sp>
        <p:nvSpPr>
          <p:cNvPr id="24" name="Text 19"/>
          <p:cNvSpPr/>
          <p:nvPr/>
        </p:nvSpPr>
        <p:spPr>
          <a:xfrm>
            <a:off x="4929188" y="4063008"/>
            <a:ext cx="331470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造成「</a:t>
            </a:r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敵意性工作環境</a:t>
            </a:r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」，即違反性別平等工作法相關規</a:t>
            </a:r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定。</a:t>
            </a:r>
            <a:endParaRPr lang="en-US" sz="9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28625"/>
            <a:ext cx="9144000" cy="4339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知悉就是責任，沉默不是保護</a:t>
            </a:r>
            <a:endParaRPr lang="en-US" sz="2121" dirty="0"/>
          </a:p>
        </p:txBody>
      </p:sp>
      <p:sp>
        <p:nvSpPr>
          <p:cNvPr id="4" name="Shape 1"/>
          <p:cNvSpPr/>
          <p:nvPr/>
        </p:nvSpPr>
        <p:spPr>
          <a:xfrm>
            <a:off x="685800" y="1284089"/>
            <a:ext cx="3743325" cy="2808833"/>
          </a:xfrm>
          <a:prstGeom prst="rect">
            <a:avLst/>
          </a:prstGeom>
          <a:solidFill>
            <a:srgbClr val="FFFFFF"/>
          </a:solidFill>
          <a:ln w="18288">
            <a:solidFill>
              <a:srgbClr val="596275"/>
            </a:solidFill>
            <a:prstDash val="dash"/>
          </a:ln>
        </p:spPr>
      </p:sp>
      <p:sp>
        <p:nvSpPr>
          <p:cNvPr id="5" name="Shape 2"/>
          <p:cNvSpPr/>
          <p:nvPr/>
        </p:nvSpPr>
        <p:spPr>
          <a:xfrm>
            <a:off x="900113" y="1498402"/>
            <a:ext cx="357188" cy="357188"/>
          </a:xfrm>
          <a:prstGeom prst="ellipse">
            <a:avLst/>
          </a:prstGeom>
          <a:solidFill>
            <a:srgbClr val="F19066"/>
          </a:solidFill>
          <a:ln/>
        </p:spPr>
      </p:sp>
      <p:sp>
        <p:nvSpPr>
          <p:cNvPr id="6" name="Text 3"/>
          <p:cNvSpPr/>
          <p:nvPr/>
        </p:nvSpPr>
        <p:spPr>
          <a:xfrm>
            <a:off x="1364456" y="1532334"/>
            <a:ext cx="1941314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86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案例 3：校外事件通報</a:t>
            </a:r>
            <a:endParaRPr lang="en-US" sz="1486" dirty="0"/>
          </a:p>
        </p:txBody>
      </p:sp>
      <p:sp>
        <p:nvSpPr>
          <p:cNvPr id="7" name="Shape 4"/>
          <p:cNvSpPr/>
          <p:nvPr/>
        </p:nvSpPr>
        <p:spPr>
          <a:xfrm>
            <a:off x="900113" y="1998464"/>
            <a:ext cx="3300413" cy="697185"/>
          </a:xfrm>
          <a:prstGeom prst="rect">
            <a:avLst/>
          </a:prstGeom>
          <a:solidFill>
            <a:srgbClr val="F8F9FA">
              <a:alpha val="80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900113" y="1998464"/>
            <a:ext cx="28575" cy="697185"/>
          </a:xfrm>
          <a:prstGeom prst="rect">
            <a:avLst/>
          </a:prstGeom>
          <a:solidFill>
            <a:srgbClr val="596275"/>
          </a:solidFill>
          <a:ln/>
        </p:spPr>
      </p:sp>
      <p:sp>
        <p:nvSpPr>
          <p:cNvPr id="9" name="Text 6"/>
          <p:cNvSpPr/>
          <p:nvPr/>
        </p:nvSpPr>
        <p:spPr>
          <a:xfrm>
            <a:off x="900113" y="1998464"/>
            <a:ext cx="3300413" cy="697185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i="1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「知悉學生在校外補習班遭不當碰觸，導師以『非校內發生』為由決定不報。」</a:t>
            </a:r>
            <a:endParaRPr lang="en-US" sz="942" dirty="0"/>
          </a:p>
        </p:txBody>
      </p:sp>
      <p:sp>
        <p:nvSpPr>
          <p:cNvPr id="10" name="Shape 7"/>
          <p:cNvSpPr/>
          <p:nvPr/>
        </p:nvSpPr>
        <p:spPr>
          <a:xfrm>
            <a:off x="900113" y="2838524"/>
            <a:ext cx="3300413" cy="1040085"/>
          </a:xfrm>
          <a:prstGeom prst="rect">
            <a:avLst/>
          </a:prstGeom>
          <a:solidFill>
            <a:srgbClr val="F19066">
              <a:alpha val="10000"/>
            </a:srgbClr>
          </a:solidFill>
          <a:ln w="9144">
            <a:solidFill>
              <a:srgbClr val="F19066"/>
            </a:solidFill>
            <a:prstDash val="dash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8" y="3017118"/>
            <a:ext cx="89297" cy="14287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32284" y="2997473"/>
            <a:ext cx="61079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F190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錯誤作法</a:t>
            </a:r>
            <a:endParaRPr lang="en-US" sz="987" dirty="0"/>
          </a:p>
        </p:txBody>
      </p:sp>
      <p:sp>
        <p:nvSpPr>
          <p:cNvPr id="13" name="Text 9"/>
          <p:cNvSpPr/>
          <p:nvPr/>
        </p:nvSpPr>
        <p:spPr>
          <a:xfrm>
            <a:off x="1042988" y="3281437"/>
            <a:ext cx="3014663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法定教育人員知悉事件，無論發生地點，</a:t>
            </a:r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F190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必須在 24 </a:t>
            </a:r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F190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小時內完成法定通報</a:t>
            </a:r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，地點絕對不是免責的理由。</a:t>
            </a:r>
            <a:endParaRPr lang="en-US" sz="942" dirty="0"/>
          </a:p>
        </p:txBody>
      </p:sp>
      <p:sp>
        <p:nvSpPr>
          <p:cNvPr id="14" name="Shape 10"/>
          <p:cNvSpPr/>
          <p:nvPr/>
        </p:nvSpPr>
        <p:spPr>
          <a:xfrm>
            <a:off x="4700588" y="1284089"/>
            <a:ext cx="3757613" cy="2808833"/>
          </a:xfrm>
          <a:prstGeom prst="rect">
            <a:avLst/>
          </a:prstGeom>
          <a:solidFill>
            <a:srgbClr val="FFFFFF"/>
          </a:solidFill>
          <a:ln w="18288">
            <a:solidFill>
              <a:srgbClr val="596275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4929188" y="1498402"/>
            <a:ext cx="357188" cy="357188"/>
          </a:xfrm>
          <a:prstGeom prst="ellipse">
            <a:avLst/>
          </a:prstGeom>
          <a:solidFill>
            <a:srgbClr val="E1B12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2056" y="1591270"/>
            <a:ext cx="171450" cy="17145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93531" y="1532334"/>
            <a:ext cx="1946672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86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案例 4：感性訊息施壓</a:t>
            </a:r>
            <a:endParaRPr lang="en-US" sz="1486" dirty="0"/>
          </a:p>
        </p:txBody>
      </p:sp>
      <p:sp>
        <p:nvSpPr>
          <p:cNvPr id="18" name="Shape 13"/>
          <p:cNvSpPr/>
          <p:nvPr/>
        </p:nvSpPr>
        <p:spPr>
          <a:xfrm>
            <a:off x="4929188" y="1998464"/>
            <a:ext cx="3314700" cy="697185"/>
          </a:xfrm>
          <a:prstGeom prst="rect">
            <a:avLst/>
          </a:prstGeom>
          <a:solidFill>
            <a:srgbClr val="F8F9FA">
              <a:alpha val="80000"/>
            </a:srgbClr>
          </a:solidFill>
          <a:ln/>
        </p:spPr>
      </p:sp>
      <p:sp>
        <p:nvSpPr>
          <p:cNvPr id="19" name="Shape 14"/>
          <p:cNvSpPr/>
          <p:nvPr/>
        </p:nvSpPr>
        <p:spPr>
          <a:xfrm>
            <a:off x="4929188" y="1998464"/>
            <a:ext cx="28575" cy="697185"/>
          </a:xfrm>
          <a:prstGeom prst="rect">
            <a:avLst/>
          </a:prstGeom>
          <a:solidFill>
            <a:srgbClr val="596275"/>
          </a:solidFill>
          <a:ln/>
        </p:spPr>
      </p:sp>
      <p:sp>
        <p:nvSpPr>
          <p:cNvPr id="20" name="Text 15"/>
          <p:cNvSpPr/>
          <p:nvPr/>
        </p:nvSpPr>
        <p:spPr>
          <a:xfrm>
            <a:off x="4929188" y="1998464"/>
            <a:ext cx="3314700" cy="697185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i="1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「主管深夜傳訊討論公事，並附帶『你是我最信任的人』、『沒你怎麼辦』。」</a:t>
            </a:r>
            <a:endParaRPr lang="en-US" sz="942" dirty="0"/>
          </a:p>
        </p:txBody>
      </p:sp>
      <p:sp>
        <p:nvSpPr>
          <p:cNvPr id="21" name="Shape 16"/>
          <p:cNvSpPr/>
          <p:nvPr/>
        </p:nvSpPr>
        <p:spPr>
          <a:xfrm>
            <a:off x="4929188" y="2838524"/>
            <a:ext cx="3314700" cy="1011510"/>
          </a:xfrm>
          <a:prstGeom prst="rect">
            <a:avLst/>
          </a:prstGeom>
          <a:solidFill>
            <a:srgbClr val="E1B12C">
              <a:alpha val="10000"/>
            </a:srgbClr>
          </a:solidFill>
          <a:ln w="9144">
            <a:solidFill>
              <a:srgbClr val="E1B12C"/>
            </a:solidFill>
            <a:prstDash val="dash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3" y="3017118"/>
            <a:ext cx="142875" cy="142875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214938" y="2997473"/>
            <a:ext cx="896541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987" b="1" dirty="0">
                <a:solidFill>
                  <a:srgbClr val="E1B1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可能構成騷擾</a:t>
            </a:r>
            <a:endParaRPr lang="en-US" sz="987" dirty="0"/>
          </a:p>
        </p:txBody>
      </p:sp>
      <p:sp>
        <p:nvSpPr>
          <p:cNvPr id="24" name="Text 18"/>
          <p:cNvSpPr/>
          <p:nvPr/>
        </p:nvSpPr>
        <p:spPr>
          <a:xfrm>
            <a:off x="5072063" y="3281437"/>
            <a:ext cx="302895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情感索求若結合職務權力，形成下屬的心理負擔與壓力，即屬於職場性騷擾的範疇，應嚴格避免。</a:t>
            </a:r>
            <a:endParaRPr lang="en-US" sz="9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28625"/>
            <a:ext cx="9144000" cy="4339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拒絕是清楚的訊號，保密是守護的承諾</a:t>
            </a:r>
            <a:endParaRPr lang="en-US" sz="2121" dirty="0"/>
          </a:p>
        </p:txBody>
      </p:sp>
      <p:sp>
        <p:nvSpPr>
          <p:cNvPr id="4" name="Shape 1"/>
          <p:cNvSpPr/>
          <p:nvPr/>
        </p:nvSpPr>
        <p:spPr>
          <a:xfrm>
            <a:off x="685800" y="1284089"/>
            <a:ext cx="3743325" cy="2449525"/>
          </a:xfrm>
          <a:prstGeom prst="rect">
            <a:avLst/>
          </a:prstGeom>
          <a:solidFill>
            <a:srgbClr val="FFFFFF"/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5" name="Shape 2"/>
          <p:cNvSpPr/>
          <p:nvPr/>
        </p:nvSpPr>
        <p:spPr>
          <a:xfrm>
            <a:off x="900113" y="1498402"/>
            <a:ext cx="285750" cy="285750"/>
          </a:xfrm>
          <a:prstGeom prst="ellipse">
            <a:avLst/>
          </a:prstGeom>
          <a:solidFill>
            <a:srgbClr val="E1B12C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1569839"/>
            <a:ext cx="142875" cy="1428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93019" y="1506438"/>
            <a:ext cx="1984177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案例 5：不利處分之禁止</a:t>
            </a:r>
            <a:endParaRPr lang="en-US" sz="1295" dirty="0"/>
          </a:p>
        </p:txBody>
      </p:sp>
      <p:sp>
        <p:nvSpPr>
          <p:cNvPr id="8" name="Shape 4"/>
          <p:cNvSpPr/>
          <p:nvPr/>
        </p:nvSpPr>
        <p:spPr>
          <a:xfrm>
            <a:off x="900113" y="1927027"/>
            <a:ext cx="3300413" cy="675084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9" name="Shape 5"/>
          <p:cNvSpPr/>
          <p:nvPr/>
        </p:nvSpPr>
        <p:spPr>
          <a:xfrm>
            <a:off x="900113" y="1927027"/>
            <a:ext cx="28575" cy="675084"/>
          </a:xfrm>
          <a:prstGeom prst="rect">
            <a:avLst/>
          </a:prstGeom>
          <a:solidFill>
            <a:srgbClr val="596275"/>
          </a:solidFill>
          <a:ln/>
        </p:spPr>
      </p:sp>
      <p:sp>
        <p:nvSpPr>
          <p:cNvPr id="10" name="Text 6"/>
          <p:cNvSpPr/>
          <p:nvPr/>
        </p:nvSpPr>
        <p:spPr>
          <a:xfrm>
            <a:off x="900113" y="1927027"/>
            <a:ext cx="3300413" cy="675084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i="1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「主管因擔心校譽，私下勸說申訴人撤案，並暗示這將影響未來考績或排課。」</a:t>
            </a:r>
            <a:endParaRPr lang="en-US" sz="942" dirty="0"/>
          </a:p>
        </p:txBody>
      </p:sp>
      <p:sp>
        <p:nvSpPr>
          <p:cNvPr id="11" name="Shape 7"/>
          <p:cNvSpPr/>
          <p:nvPr/>
        </p:nvSpPr>
        <p:spPr>
          <a:xfrm>
            <a:off x="900113" y="2744986"/>
            <a:ext cx="1843088" cy="262868"/>
          </a:xfrm>
          <a:prstGeom prst="rect">
            <a:avLst/>
          </a:prstGeom>
          <a:solidFill>
            <a:srgbClr val="E1B12C">
              <a:alpha val="20000"/>
            </a:srgbClr>
          </a:solidFill>
          <a:ln/>
        </p:spPr>
      </p:sp>
      <p:sp>
        <p:nvSpPr>
          <p:cNvPr id="12" name="Text 8"/>
          <p:cNvSpPr/>
          <p:nvPr/>
        </p:nvSpPr>
        <p:spPr>
          <a:xfrm>
            <a:off x="900113" y="2744986"/>
            <a:ext cx="1843088" cy="262868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法律規範：嚴禁「不利處分」</a:t>
            </a:r>
            <a:endParaRPr lang="en-US" sz="885" dirty="0"/>
          </a:p>
        </p:txBody>
      </p:sp>
      <p:sp>
        <p:nvSpPr>
          <p:cNvPr id="13" name="Text 9"/>
          <p:cNvSpPr/>
          <p:nvPr/>
        </p:nvSpPr>
        <p:spPr>
          <a:xfrm>
            <a:off x="900113" y="3079291"/>
            <a:ext cx="3300413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校方不得因申訴而對當事人進行任何權益減損或威脅。</a:t>
            </a:r>
            <a:endParaRPr lang="en-US" sz="942" dirty="0"/>
          </a:p>
        </p:txBody>
      </p:sp>
      <p:sp>
        <p:nvSpPr>
          <p:cNvPr id="14" name="Shape 10"/>
          <p:cNvSpPr/>
          <p:nvPr/>
        </p:nvSpPr>
        <p:spPr>
          <a:xfrm>
            <a:off x="4700588" y="1284089"/>
            <a:ext cx="3757613" cy="2449525"/>
          </a:xfrm>
          <a:prstGeom prst="rect">
            <a:avLst/>
          </a:prstGeom>
          <a:solidFill>
            <a:srgbClr val="FFFFFF"/>
          </a:solidFill>
          <a:ln w="18288">
            <a:solidFill>
              <a:srgbClr val="F19066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4929188" y="1498402"/>
            <a:ext cx="285750" cy="285750"/>
          </a:xfrm>
          <a:prstGeom prst="ellipse">
            <a:avLst/>
          </a:prstGeom>
          <a:solidFill>
            <a:srgbClr val="F19066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5" y="1569839"/>
            <a:ext cx="142875" cy="14287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22094" y="1506438"/>
            <a:ext cx="2189559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95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案例 6：拒絕後的持續追求</a:t>
            </a:r>
            <a:endParaRPr lang="en-US" sz="1295" dirty="0"/>
          </a:p>
        </p:txBody>
      </p:sp>
      <p:sp>
        <p:nvSpPr>
          <p:cNvPr id="18" name="Shape 13"/>
          <p:cNvSpPr/>
          <p:nvPr/>
        </p:nvSpPr>
        <p:spPr>
          <a:xfrm>
            <a:off x="4929188" y="1927027"/>
            <a:ext cx="3314700" cy="675084"/>
          </a:xfrm>
          <a:prstGeom prst="rect">
            <a:avLst/>
          </a:prstGeom>
          <a:solidFill>
            <a:srgbClr val="F8F9FA"/>
          </a:solidFill>
          <a:ln/>
        </p:spPr>
      </p:sp>
      <p:sp>
        <p:nvSpPr>
          <p:cNvPr id="19" name="Shape 14"/>
          <p:cNvSpPr/>
          <p:nvPr/>
        </p:nvSpPr>
        <p:spPr>
          <a:xfrm>
            <a:off x="4929188" y="1927027"/>
            <a:ext cx="28575" cy="675084"/>
          </a:xfrm>
          <a:prstGeom prst="rect">
            <a:avLst/>
          </a:prstGeom>
          <a:solidFill>
            <a:srgbClr val="596275"/>
          </a:solidFill>
          <a:ln/>
        </p:spPr>
      </p:sp>
      <p:sp>
        <p:nvSpPr>
          <p:cNvPr id="20" name="Text 15"/>
          <p:cNvSpPr/>
          <p:nvPr/>
        </p:nvSpPr>
        <p:spPr>
          <a:xfrm>
            <a:off x="4929188" y="1927027"/>
            <a:ext cx="3314700" cy="675084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i="1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「男同事對女同事有好感，多次邀約遭拒，仍持續在座位旁徘徊或贈送禮物。」</a:t>
            </a:r>
            <a:endParaRPr lang="en-US" sz="942" dirty="0"/>
          </a:p>
        </p:txBody>
      </p:sp>
      <p:sp>
        <p:nvSpPr>
          <p:cNvPr id="21" name="Shape 16"/>
          <p:cNvSpPr/>
          <p:nvPr/>
        </p:nvSpPr>
        <p:spPr>
          <a:xfrm>
            <a:off x="4929188" y="2744986"/>
            <a:ext cx="1457325" cy="262868"/>
          </a:xfrm>
          <a:prstGeom prst="rect">
            <a:avLst/>
          </a:prstGeom>
          <a:solidFill>
            <a:srgbClr val="F19066">
              <a:alpha val="20000"/>
            </a:srgbClr>
          </a:solidFill>
          <a:ln/>
        </p:spPr>
      </p:sp>
      <p:sp>
        <p:nvSpPr>
          <p:cNvPr id="22" name="Text 17"/>
          <p:cNvSpPr/>
          <p:nvPr/>
        </p:nvSpPr>
        <p:spPr>
          <a:xfrm>
            <a:off x="4929188" y="2744986"/>
            <a:ext cx="1457325" cy="262868"/>
          </a:xfrm>
          <a:prstGeom prst="rect">
            <a:avLst/>
          </a:prstGeom>
          <a:noFill/>
          <a:ln/>
        </p:spPr>
        <p:txBody>
          <a:bodyPr wrap="none" lIns="102108" tIns="34036" rIns="102108" bIns="34036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分析結果：構成性騷擾</a:t>
            </a:r>
            <a:endParaRPr lang="en-US" sz="885" dirty="0"/>
          </a:p>
        </p:txBody>
      </p:sp>
      <p:sp>
        <p:nvSpPr>
          <p:cNvPr id="23" name="Text 18"/>
          <p:cNvSpPr/>
          <p:nvPr/>
        </p:nvSpPr>
        <p:spPr>
          <a:xfrm>
            <a:off x="4929188" y="3079291"/>
            <a:ext cx="331470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已明確表達拒絕但仍持續糾纏，造成對方心理壓力與不安，即構成性騷擾。</a:t>
            </a:r>
            <a:endParaRPr lang="en-US" sz="942" dirty="0"/>
          </a:p>
        </p:txBody>
      </p:sp>
      <p:sp>
        <p:nvSpPr>
          <p:cNvPr id="24" name="Shape 19"/>
          <p:cNvSpPr/>
          <p:nvPr/>
        </p:nvSpPr>
        <p:spPr>
          <a:xfrm>
            <a:off x="457200" y="3990789"/>
            <a:ext cx="8229600" cy="625078"/>
          </a:xfrm>
          <a:prstGeom prst="rect">
            <a:avLst/>
          </a:prstGeom>
          <a:solidFill>
            <a:srgbClr val="2C3E50">
              <a:alpha val="5000"/>
            </a:srgbClr>
          </a:solidFill>
          <a:ln w="18288">
            <a:solidFill>
              <a:srgbClr val="2C3E50"/>
            </a:solidFill>
            <a:prstDash val="dash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75" y="4164025"/>
            <a:ext cx="285750" cy="2286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2857500" y="4180991"/>
            <a:ext cx="3857625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申訴調查過程必須絕對保密，確保每一位發聲者的隱私安全。</a:t>
            </a:r>
            <a:endParaRPr lang="en-US" sz="9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28625"/>
            <a:ext cx="9144000" cy="4339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勇敢發聲，我們與你同在</a:t>
            </a:r>
            <a:endParaRPr lang="en-US" sz="2121" dirty="0"/>
          </a:p>
        </p:txBody>
      </p:sp>
      <p:sp>
        <p:nvSpPr>
          <p:cNvPr id="4" name="Text 1"/>
          <p:cNvSpPr/>
          <p:nvPr/>
        </p:nvSpPr>
        <p:spPr>
          <a:xfrm>
            <a:off x="914400" y="1212652"/>
            <a:ext cx="7315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050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學校提供完善的申訴管道，確保每位教職員工在遭遇不當對待時，都能獲得即時的支持與協助。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457200" y="1727002"/>
            <a:ext cx="8229600" cy="1869877"/>
          </a:xfrm>
          <a:prstGeom prst="rect">
            <a:avLst/>
          </a:prstGeom>
          <a:solidFill>
            <a:srgbClr val="FFFFFF"/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6" name="Text 3"/>
          <p:cNvSpPr/>
          <p:nvPr/>
        </p:nvSpPr>
        <p:spPr>
          <a:xfrm>
            <a:off x="685800" y="1941314"/>
            <a:ext cx="2590781" cy="444698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受理身分</a:t>
            </a:r>
            <a:endParaRPr lang="en-US" sz="987" dirty="0"/>
          </a:p>
        </p:txBody>
      </p:sp>
      <p:sp>
        <p:nvSpPr>
          <p:cNvPr id="7" name="Text 4"/>
          <p:cNvSpPr/>
          <p:nvPr/>
        </p:nvSpPr>
        <p:spPr>
          <a:xfrm>
            <a:off x="3276581" y="1941314"/>
            <a:ext cx="1295391" cy="444698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受理單位</a:t>
            </a:r>
            <a:endParaRPr lang="en-US" sz="987" dirty="0"/>
          </a:p>
        </p:txBody>
      </p:sp>
      <p:sp>
        <p:nvSpPr>
          <p:cNvPr id="8" name="Text 5"/>
          <p:cNvSpPr/>
          <p:nvPr/>
        </p:nvSpPr>
        <p:spPr>
          <a:xfrm>
            <a:off x="4571972" y="1941314"/>
            <a:ext cx="1943128" cy="444698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琉球國中</a:t>
            </a:r>
            <a:endParaRPr lang="en-US" sz="987" dirty="0"/>
          </a:p>
        </p:txBody>
      </p:sp>
      <p:sp>
        <p:nvSpPr>
          <p:cNvPr id="9" name="Text 6"/>
          <p:cNvSpPr/>
          <p:nvPr/>
        </p:nvSpPr>
        <p:spPr>
          <a:xfrm>
            <a:off x="6515100" y="1941314"/>
            <a:ext cx="1943100" cy="444698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琉球國小</a:t>
            </a:r>
            <a:endParaRPr lang="en-US" sz="987" dirty="0"/>
          </a:p>
        </p:txBody>
      </p:sp>
      <p:sp>
        <p:nvSpPr>
          <p:cNvPr id="10" name="Text 7"/>
          <p:cNvSpPr/>
          <p:nvPr/>
        </p:nvSpPr>
        <p:spPr>
          <a:xfrm>
            <a:off x="685800" y="2386013"/>
            <a:ext cx="2590781" cy="48756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教職員、代理教師、代課教師</a:t>
            </a:r>
            <a:endParaRPr lang="en-US" sz="942" dirty="0"/>
          </a:p>
        </p:txBody>
      </p:sp>
      <p:sp>
        <p:nvSpPr>
          <p:cNvPr id="11" name="Text 8"/>
          <p:cNvSpPr/>
          <p:nvPr/>
        </p:nvSpPr>
        <p:spPr>
          <a:xfrm>
            <a:off x="3276581" y="2386013"/>
            <a:ext cx="1295391" cy="48756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190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人事室</a:t>
            </a:r>
            <a:endParaRPr lang="en-US" sz="885" dirty="0"/>
          </a:p>
        </p:txBody>
      </p:sp>
      <p:sp>
        <p:nvSpPr>
          <p:cNvPr id="12" name="Text 9"/>
          <p:cNvSpPr/>
          <p:nvPr/>
        </p:nvSpPr>
        <p:spPr>
          <a:xfrm>
            <a:off x="4571972" y="2386013"/>
            <a:ext cx="1943128" cy="48756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08-8612509 #16</a:t>
            </a:r>
            <a:endParaRPr lang="en-US" sz="942" dirty="0"/>
          </a:p>
        </p:txBody>
      </p:sp>
      <p:sp>
        <p:nvSpPr>
          <p:cNvPr id="13" name="Text 10"/>
          <p:cNvSpPr/>
          <p:nvPr/>
        </p:nvSpPr>
        <p:spPr>
          <a:xfrm>
            <a:off x="6515100" y="2386013"/>
            <a:ext cx="1943100" cy="48756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08-8612597</a:t>
            </a:r>
            <a:endParaRPr lang="en-US" sz="942" dirty="0"/>
          </a:p>
        </p:txBody>
      </p:sp>
      <p:sp>
        <p:nvSpPr>
          <p:cNvPr id="14" name="Text 11"/>
          <p:cNvSpPr/>
          <p:nvPr/>
        </p:nvSpPr>
        <p:spPr>
          <a:xfrm>
            <a:off x="685800" y="2873573"/>
            <a:ext cx="2590781" cy="480417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工友、臨時人員（適用勞基法）</a:t>
            </a:r>
            <a:endParaRPr lang="en-US" sz="942" dirty="0"/>
          </a:p>
        </p:txBody>
      </p:sp>
      <p:sp>
        <p:nvSpPr>
          <p:cNvPr id="15" name="Text 12"/>
          <p:cNvSpPr/>
          <p:nvPr/>
        </p:nvSpPr>
        <p:spPr>
          <a:xfrm>
            <a:off x="3276581" y="2873573"/>
            <a:ext cx="1295391" cy="480417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190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總務處</a:t>
            </a:r>
            <a:endParaRPr lang="en-US" sz="885" dirty="0"/>
          </a:p>
        </p:txBody>
      </p:sp>
      <p:sp>
        <p:nvSpPr>
          <p:cNvPr id="16" name="Text 13"/>
          <p:cNvSpPr/>
          <p:nvPr/>
        </p:nvSpPr>
        <p:spPr>
          <a:xfrm>
            <a:off x="4571972" y="2873573"/>
            <a:ext cx="1943128" cy="480417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08-8612509 #23</a:t>
            </a:r>
            <a:endParaRPr lang="en-US" sz="942" dirty="0"/>
          </a:p>
        </p:txBody>
      </p:sp>
      <p:sp>
        <p:nvSpPr>
          <p:cNvPr id="17" name="Text 14"/>
          <p:cNvSpPr/>
          <p:nvPr/>
        </p:nvSpPr>
        <p:spPr>
          <a:xfrm>
            <a:off x="6515100" y="2873573"/>
            <a:ext cx="1943100" cy="480417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08-8612597</a:t>
            </a:r>
            <a:endParaRPr lang="en-US" sz="942" dirty="0"/>
          </a:p>
        </p:txBody>
      </p:sp>
      <p:sp>
        <p:nvSpPr>
          <p:cNvPr id="18" name="Shape 15"/>
          <p:cNvSpPr/>
          <p:nvPr/>
        </p:nvSpPr>
        <p:spPr>
          <a:xfrm>
            <a:off x="1768078" y="3854053"/>
            <a:ext cx="5607844" cy="423267"/>
          </a:xfrm>
          <a:prstGeom prst="roundRect">
            <a:avLst/>
          </a:prstGeom>
          <a:solidFill>
            <a:srgbClr val="E1B12C">
              <a:alpha val="15000"/>
            </a:srgbClr>
          </a:solidFill>
          <a:ln w="9144">
            <a:solidFill>
              <a:srgbClr val="E1B12C"/>
            </a:solidFill>
            <a:prstDash val="dash"/>
          </a:ln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534" y="3972818"/>
            <a:ext cx="171450" cy="17145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2268141" y="3961209"/>
            <a:ext cx="488632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特別說明：</a:t>
            </a:r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涉及學生對學生、師對生之校園事件，請洽學務處依「性平會」機制啟動。</a:t>
            </a:r>
            <a:endParaRPr lang="en-US" sz="8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357188"/>
            <a:ext cx="9144000" cy="4339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了解後果，才能真正守護彼此</a:t>
            </a:r>
            <a:endParaRPr lang="en-US" sz="2121" dirty="0"/>
          </a:p>
        </p:txBody>
      </p:sp>
      <p:sp>
        <p:nvSpPr>
          <p:cNvPr id="4" name="Text 1"/>
          <p:cNvSpPr/>
          <p:nvPr/>
        </p:nvSpPr>
        <p:spPr>
          <a:xfrm>
            <a:off x="914400" y="1069777"/>
            <a:ext cx="7315200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性騷擾行為不僅傷害他人，更將面臨多重法律責任。了解後果，是對自己與他人最負責任的態度。</a:t>
            </a:r>
            <a:endParaRPr lang="en-US" sz="942" dirty="0"/>
          </a:p>
        </p:txBody>
      </p:sp>
      <p:sp>
        <p:nvSpPr>
          <p:cNvPr id="5" name="Shape 2"/>
          <p:cNvSpPr/>
          <p:nvPr/>
        </p:nvSpPr>
        <p:spPr>
          <a:xfrm>
            <a:off x="1143000" y="1489807"/>
            <a:ext cx="6858000" cy="792956"/>
          </a:xfrm>
          <a:prstGeom prst="rect">
            <a:avLst/>
          </a:prstGeom>
          <a:solidFill>
            <a:srgbClr val="FFFFFF"/>
          </a:solidFill>
          <a:ln w="18288">
            <a:solidFill>
              <a:srgbClr val="E1B12C"/>
            </a:solidFill>
            <a:prstDash val="dash"/>
          </a:ln>
        </p:spPr>
      </p:sp>
      <p:sp>
        <p:nvSpPr>
          <p:cNvPr id="6" name="Shape 3"/>
          <p:cNvSpPr/>
          <p:nvPr/>
        </p:nvSpPr>
        <p:spPr>
          <a:xfrm>
            <a:off x="1357313" y="1657685"/>
            <a:ext cx="428625" cy="428625"/>
          </a:xfrm>
          <a:prstGeom prst="ellipse">
            <a:avLst/>
          </a:prstGeom>
          <a:solidFill>
            <a:srgbClr val="E1B12C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111" y="1771985"/>
            <a:ext cx="225028" cy="20002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964531" y="1632682"/>
            <a:ext cx="5822156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行政懲處</a:t>
            </a:r>
            <a:endParaRPr lang="en-US" sz="1269" dirty="0"/>
          </a:p>
        </p:txBody>
      </p:sp>
      <p:sp>
        <p:nvSpPr>
          <p:cNvPr id="9" name="Text 5"/>
          <p:cNvSpPr/>
          <p:nvPr/>
        </p:nvSpPr>
        <p:spPr>
          <a:xfrm>
            <a:off x="1964531" y="1916646"/>
            <a:ext cx="582215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解聘、不續聘、記過，職涯將受到嚴重影響。</a:t>
            </a:r>
            <a:endParaRPr lang="en-US" sz="942" dirty="0"/>
          </a:p>
        </p:txBody>
      </p:sp>
      <p:sp>
        <p:nvSpPr>
          <p:cNvPr id="10" name="Shape 6"/>
          <p:cNvSpPr/>
          <p:nvPr/>
        </p:nvSpPr>
        <p:spPr>
          <a:xfrm>
            <a:off x="1143000" y="2397063"/>
            <a:ext cx="6858000" cy="792956"/>
          </a:xfrm>
          <a:prstGeom prst="rect">
            <a:avLst/>
          </a:prstGeom>
          <a:solidFill>
            <a:srgbClr val="FFFFFF"/>
          </a:solidFill>
          <a:ln w="18288">
            <a:solidFill>
              <a:srgbClr val="F19066"/>
            </a:solidFill>
            <a:prstDash val="dash"/>
          </a:ln>
        </p:spPr>
      </p:sp>
      <p:sp>
        <p:nvSpPr>
          <p:cNvPr id="11" name="Shape 7"/>
          <p:cNvSpPr/>
          <p:nvPr/>
        </p:nvSpPr>
        <p:spPr>
          <a:xfrm>
            <a:off x="1357313" y="2564941"/>
            <a:ext cx="428625" cy="428625"/>
          </a:xfrm>
          <a:prstGeom prst="ellipse">
            <a:avLst/>
          </a:prstGeom>
          <a:solidFill>
            <a:srgbClr val="F19066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609" y="2679241"/>
            <a:ext cx="250031" cy="20002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964531" y="2539938"/>
            <a:ext cx="5822156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民事賠償</a:t>
            </a:r>
            <a:endParaRPr lang="en-US" sz="1269" dirty="0"/>
          </a:p>
        </p:txBody>
      </p:sp>
      <p:sp>
        <p:nvSpPr>
          <p:cNvPr id="14" name="Text 9"/>
          <p:cNvSpPr/>
          <p:nvPr/>
        </p:nvSpPr>
        <p:spPr>
          <a:xfrm>
            <a:off x="1964531" y="2823902"/>
            <a:ext cx="582215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損害賠償與名譽補償，需承擔財務與社會責任。</a:t>
            </a:r>
            <a:endParaRPr lang="en-US" sz="942" dirty="0"/>
          </a:p>
        </p:txBody>
      </p:sp>
      <p:sp>
        <p:nvSpPr>
          <p:cNvPr id="15" name="Shape 10"/>
          <p:cNvSpPr/>
          <p:nvPr/>
        </p:nvSpPr>
        <p:spPr>
          <a:xfrm>
            <a:off x="1143000" y="3304319"/>
            <a:ext cx="6858000" cy="792956"/>
          </a:xfrm>
          <a:prstGeom prst="rect">
            <a:avLst/>
          </a:prstGeom>
          <a:solidFill>
            <a:srgbClr val="FFFFFF"/>
          </a:solidFill>
          <a:ln w="18288">
            <a:solidFill>
              <a:srgbClr val="2C3E50"/>
            </a:solidFill>
            <a:prstDash val="dash"/>
          </a:ln>
        </p:spPr>
      </p:sp>
      <p:sp>
        <p:nvSpPr>
          <p:cNvPr id="16" name="Shape 11"/>
          <p:cNvSpPr/>
          <p:nvPr/>
        </p:nvSpPr>
        <p:spPr>
          <a:xfrm>
            <a:off x="1357313" y="3472197"/>
            <a:ext cx="428625" cy="428625"/>
          </a:xfrm>
          <a:prstGeom prst="ellipse">
            <a:avLst/>
          </a:prstGeom>
          <a:solidFill>
            <a:srgbClr val="2C3E50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613" y="3586497"/>
            <a:ext cx="200025" cy="20002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964531" y="3447194"/>
            <a:ext cx="5822156" cy="2482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69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刑事刑責</a:t>
            </a:r>
            <a:endParaRPr lang="en-US" sz="1269" dirty="0"/>
          </a:p>
        </p:txBody>
      </p:sp>
      <p:sp>
        <p:nvSpPr>
          <p:cNvPr id="19" name="Text 13"/>
          <p:cNvSpPr/>
          <p:nvPr/>
        </p:nvSpPr>
        <p:spPr>
          <a:xfrm>
            <a:off x="1964531" y="3731158"/>
            <a:ext cx="582215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二年以下有期徒刑，觸犯刑法將留下前科紀錄。</a:t>
            </a:r>
            <a:endParaRPr lang="en-US" sz="942" dirty="0"/>
          </a:p>
        </p:txBody>
      </p:sp>
      <p:sp>
        <p:nvSpPr>
          <p:cNvPr id="20" name="Shape 14"/>
          <p:cNvSpPr/>
          <p:nvPr/>
        </p:nvSpPr>
        <p:spPr>
          <a:xfrm>
            <a:off x="985838" y="4283013"/>
            <a:ext cx="7172325" cy="666155"/>
          </a:xfrm>
          <a:prstGeom prst="rect">
            <a:avLst/>
          </a:prstGeom>
          <a:solidFill>
            <a:srgbClr val="F19066">
              <a:alpha val="10000"/>
            </a:srgbClr>
          </a:solidFill>
          <a:ln w="18288">
            <a:solidFill>
              <a:srgbClr val="F19066"/>
            </a:solidFill>
            <a:prstDash val="dash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3119" y="4461607"/>
            <a:ext cx="257175" cy="257175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2493169" y="4483038"/>
            <a:ext cx="4557713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重要警示：經調查屬實者，將通報「</a:t>
            </a:r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F190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全國不適任教育人員資料庫</a:t>
            </a:r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」</a:t>
            </a:r>
            <a:endParaRPr lang="en-US" sz="10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14338" y="181468"/>
            <a:ext cx="8315325" cy="4780564"/>
          </a:xfrm>
          <a:prstGeom prst="rect">
            <a:avLst/>
          </a:prstGeom>
          <a:solidFill>
            <a:srgbClr val="FFFFFF">
              <a:alpha val="80000"/>
            </a:srgbClr>
          </a:solidFill>
          <a:ln w="18288">
            <a:solidFill>
              <a:srgbClr val="F19066"/>
            </a:solidFill>
            <a:prstDash val="dash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972" y="677959"/>
            <a:ext cx="450056" cy="4000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771775" y="1311966"/>
            <a:ext cx="3600450" cy="5804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3800"/>
              </a:lnSpc>
              <a:buNone/>
            </a:pPr>
            <a:r>
              <a:rPr lang="en-US" sz="2862" b="1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守護彼此，專業同行</a:t>
            </a:r>
            <a:endParaRPr lang="en-US" sz="2862" dirty="0"/>
          </a:p>
        </p:txBody>
      </p:sp>
      <p:sp>
        <p:nvSpPr>
          <p:cNvPr id="6" name="Text 2"/>
          <p:cNvSpPr/>
          <p:nvPr/>
        </p:nvSpPr>
        <p:spPr>
          <a:xfrm>
            <a:off x="2671763" y="1999552"/>
            <a:ext cx="3800475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F190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相互尊重與信賴，是教學環境最溫暖的基石</a:t>
            </a:r>
            <a:endParaRPr lang="en-US" sz="1397" dirty="0"/>
          </a:p>
        </p:txBody>
      </p:sp>
      <p:sp>
        <p:nvSpPr>
          <p:cNvPr id="7" name="Text 3"/>
          <p:cNvSpPr/>
          <p:nvPr/>
        </p:nvSpPr>
        <p:spPr>
          <a:xfrm>
            <a:off x="1000125" y="2760362"/>
            <a:ext cx="7143750" cy="565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 indent="0" marL="0">
              <a:lnSpc>
                <a:spcPts val="2200"/>
              </a:lnSpc>
              <a:buNone/>
            </a:pPr>
            <a:r>
              <a:rPr lang="en-US" sz="1159" dirty="0">
                <a:solidFill>
                  <a:srgbClr val="59627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每一位教職員工都是校園溫馨文化的守護者。當我們選擇尊重、選擇關懷、選擇在看見不當行為時勇敢發聲，我們共同建構的，是一個讓每個孩子與每位同仁都感到安全、被珍視的學習與工作環境。</a:t>
            </a:r>
            <a:endParaRPr lang="en-US" sz="1159" dirty="0"/>
          </a:p>
        </p:txBody>
      </p:sp>
      <p:sp>
        <p:nvSpPr>
          <p:cNvPr id="8" name="Shape 4"/>
          <p:cNvSpPr/>
          <p:nvPr/>
        </p:nvSpPr>
        <p:spPr>
          <a:xfrm>
            <a:off x="2785170" y="3611863"/>
            <a:ext cx="3573661" cy="423267"/>
          </a:xfrm>
          <a:prstGeom prst="roundRect">
            <a:avLst/>
          </a:prstGeom>
          <a:solidFill>
            <a:srgbClr val="2C3E50">
              <a:alpha val="5000"/>
            </a:srgbClr>
          </a:solidFill>
          <a:ln w="9144">
            <a:solidFill>
              <a:srgbClr val="2C3E50"/>
            </a:solidFill>
            <a:prstDash val="dash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626" y="3763668"/>
            <a:ext cx="128588" cy="12858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206651" y="3745809"/>
            <a:ext cx="293072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2C3E5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若有任何防治相關法規疑問，請洽人事室 ／ 總務處</a:t>
            </a:r>
            <a:endParaRPr lang="en-US" sz="942" dirty="0"/>
          </a:p>
        </p:txBody>
      </p:sp>
      <p:sp>
        <p:nvSpPr>
          <p:cNvPr id="11" name="Text 6"/>
          <p:cNvSpPr/>
          <p:nvPr/>
        </p:nvSpPr>
        <p:spPr>
          <a:xfrm>
            <a:off x="3283446" y="4242299"/>
            <a:ext cx="2577108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95" b="1" spc="2" kern="0" dirty="0">
                <a:solidFill>
                  <a:srgbClr val="2C3E5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琉球國中 ＆ 琉球國小 關心您</a:t>
            </a:r>
            <a:endParaRPr lang="en-US" sz="12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2026-03-26T03:17:05Z</dcterms:created>
  <dcterms:modified xsi:type="dcterms:W3CDTF">2026-03-26T03:17:05Z</dcterms:modified>
</cp:coreProperties>
</file>