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64" r:id="rId3"/>
    <p:sldId id="274" r:id="rId4"/>
    <p:sldId id="273" r:id="rId5"/>
    <p:sldId id="279" r:id="rId6"/>
    <p:sldId id="277" r:id="rId7"/>
    <p:sldId id="278" r:id="rId8"/>
    <p:sldId id="276" r:id="rId9"/>
    <p:sldId id="280" r:id="rId10"/>
    <p:sldId id="275" r:id="rId11"/>
    <p:sldId id="269" r:id="rId12"/>
    <p:sldId id="267" r:id="rId13"/>
    <p:sldId id="265" r:id="rId14"/>
    <p:sldId id="271" r:id="rId15"/>
    <p:sldId id="272" r:id="rId16"/>
    <p:sldId id="270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982" autoAdjust="0"/>
  </p:normalViewPr>
  <p:slideViewPr>
    <p:cSldViewPr snapToGrid="0">
      <p:cViewPr varScale="1">
        <p:scale>
          <a:sx n="80" d="100"/>
          <a:sy n="80" d="100"/>
        </p:scale>
        <p:origin x="60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E5D0A-C451-4438-8CD3-82002AB5B38D}" type="datetimeFigureOut">
              <a:rPr lang="zh-TW" altLang="en-US" smtClean="0"/>
              <a:t>2022/4/14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2CB30-C72D-46C5-AE9C-4F6441999D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78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2021.5.4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2CB30-C72D-46C5-AE9C-4F6441999DE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29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t.ly/</a:t>
            </a:r>
            <a:r>
              <a:rPr lang="en-US" altLang="zh-TW" dirty="0" err="1"/>
              <a:t>BOVu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2CB30-C72D-46C5-AE9C-4F6441999DE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11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6C757D"/>
                </a:solidFill>
                <a:effectLst/>
                <a:latin typeface="SF Pro TC"/>
              </a:rPr>
              <a:t>2021-12-27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2CB30-C72D-46C5-AE9C-4F6441999DE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097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2CB30-C72D-46C5-AE9C-4F6441999DE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390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https://www.ettoday.net/news/20220410/2226575.htm</a:t>
            </a:r>
            <a:br>
              <a:rPr lang="en-US" altLang="zh-TW" dirty="0"/>
            </a:br>
            <a:r>
              <a:rPr lang="en-US" altLang="zh-TW" b="0" i="0" dirty="0">
                <a:solidFill>
                  <a:srgbClr val="333333"/>
                </a:solidFill>
                <a:effectLst/>
                <a:latin typeface="Noto Sans TC"/>
              </a:rPr>
              <a:t>2022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Noto Sans TC"/>
              </a:rPr>
              <a:t>年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Noto Sans TC"/>
              </a:rPr>
              <a:t>04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Noto Sans TC"/>
              </a:rPr>
              <a:t>月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Noto Sans TC"/>
              </a:rPr>
              <a:t>10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Noto Sans TC"/>
              </a:rPr>
              <a:t>日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Noto Sans TC"/>
              </a:rPr>
              <a:t>15:53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2CB30-C72D-46C5-AE9C-4F6441999DE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723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109</a:t>
            </a:r>
            <a:r>
              <a:rPr lang="zh-TW" altLang="en-US" dirty="0"/>
              <a:t>國中教育會考</a:t>
            </a:r>
            <a:endParaRPr lang="en-US" altLang="zh-TW" dirty="0"/>
          </a:p>
          <a:p>
            <a:r>
              <a:rPr lang="en-US" altLang="zh-TW" dirty="0"/>
              <a:t>https://news.pts.org.tw/article/480133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2CB30-C72D-46C5-AE9C-4F6441999DE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985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https://www.psychiatrycentre.co.uk/treatments/long-covid/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zh-TW" b="0" i="0" dirty="0">
                <a:solidFill>
                  <a:srgbClr val="383838"/>
                </a:solidFill>
                <a:effectLst/>
                <a:latin typeface="Helvetica Neue"/>
              </a:rPr>
              <a:t>Breathlessness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zh-TW" b="0" i="0" dirty="0">
                <a:solidFill>
                  <a:srgbClr val="383838"/>
                </a:solidFill>
                <a:effectLst/>
                <a:latin typeface="Helvetica Neue"/>
              </a:rPr>
              <a:t>Cough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zh-TW" b="0" i="0" dirty="0">
                <a:solidFill>
                  <a:srgbClr val="383838"/>
                </a:solidFill>
                <a:effectLst/>
                <a:latin typeface="Helvetica Neue"/>
              </a:rPr>
              <a:t>Chest tightness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zh-TW" b="0" i="0" dirty="0">
                <a:solidFill>
                  <a:srgbClr val="383838"/>
                </a:solidFill>
                <a:effectLst/>
                <a:latin typeface="Helvetica Neue"/>
              </a:rPr>
              <a:t>Chest pain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zh-TW" b="0" i="0" dirty="0">
                <a:solidFill>
                  <a:srgbClr val="383838"/>
                </a:solidFill>
                <a:effectLst/>
                <a:latin typeface="Helvetica Neue"/>
              </a:rPr>
              <a:t>Palpitations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zh-TW" b="0" i="0" dirty="0">
                <a:solidFill>
                  <a:srgbClr val="383838"/>
                </a:solidFill>
                <a:effectLst/>
                <a:latin typeface="Helvetica Neue"/>
              </a:rPr>
              <a:t>Fatigue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zh-TW" b="0" i="0" dirty="0">
                <a:solidFill>
                  <a:srgbClr val="383838"/>
                </a:solidFill>
                <a:effectLst/>
                <a:latin typeface="Helvetica Neue"/>
              </a:rPr>
              <a:t>Symptoms of depression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zh-TW" b="0" i="0" dirty="0">
                <a:solidFill>
                  <a:srgbClr val="383838"/>
                </a:solidFill>
                <a:effectLst/>
                <a:latin typeface="Helvetica Neue"/>
              </a:rPr>
              <a:t>Symptoms of anxiety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zh-TW" b="0" i="0" dirty="0">
                <a:solidFill>
                  <a:srgbClr val="383838"/>
                </a:solidFill>
                <a:effectLst/>
                <a:latin typeface="Helvetica Neue"/>
              </a:rPr>
              <a:t>Joint and/or muscle pain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zh-TW" b="0" i="0" dirty="0">
                <a:solidFill>
                  <a:srgbClr val="383838"/>
                </a:solidFill>
                <a:effectLst/>
                <a:latin typeface="Helvetica Neue"/>
              </a:rPr>
              <a:t>Brain fog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zh-TW" b="0" i="0" dirty="0">
                <a:solidFill>
                  <a:srgbClr val="383838"/>
                </a:solidFill>
                <a:effectLst/>
                <a:latin typeface="Helvetica Neue"/>
              </a:rPr>
              <a:t>Loss of concentration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zh-TW" b="0" i="0" dirty="0">
                <a:solidFill>
                  <a:srgbClr val="383838"/>
                </a:solidFill>
                <a:effectLst/>
                <a:latin typeface="Helvetica Neue"/>
              </a:rPr>
              <a:t>Memory issues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zh-TW" b="0" i="0" dirty="0">
                <a:solidFill>
                  <a:srgbClr val="383838"/>
                </a:solidFill>
                <a:effectLst/>
                <a:latin typeface="Helvetica Neue"/>
              </a:rPr>
              <a:t>Sleep disturbance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2CB30-C72D-46C5-AE9C-4F6441999DE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723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https://theconversation.com/long-covid-affects-1-in-5-people-following-infection-vaccination-masks-and-better-indoor-air-are-our-best-protections-180668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2CB30-C72D-46C5-AE9C-4F6441999DE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801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https://gooddoctorweb.com/post/1224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2CB30-C72D-46C5-AE9C-4F6441999DE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22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030743-B25E-49C0-AFC5-CA698DDB6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F3608F3-944B-4782-99BC-123D2C463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4C6FDF6-32CC-4319-9A17-F36BDDE6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2022/4/14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DDE63A-3D51-4EBC-A53E-1CC90791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02164A-B5BA-4D93-AC2C-05C897DC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8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FA3835-9522-42F7-9C61-0ECF38FD3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F955072-CC4F-49B5-AC3B-177FE5FFE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EBD085-A15B-4704-A35C-C0809C9E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2022/4/14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A3764A-F58A-4D39-8E7F-65DEBAA9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E2A6C1-7BA5-45B9-96FC-94B25E74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52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09B334C-855E-4EAE-B7CF-864BECB34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DADC6D7-D6A6-4C4F-9AB2-2E7B5975D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4E5BDD1-FE6B-4A03-BF96-F57FDA42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2022/4/14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166FC6-EB9C-48B5-8130-7D02CD13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A0E7DF-D984-4175-814C-5A6AB476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04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005A5D-5DE6-4A91-989A-A465AC14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9C5AB6-1E98-445B-8F3D-2C5D38AEB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E0AFB8-A90B-4162-A88B-F2EC1E89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2022/4/14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5108D2-764B-41E5-8845-2ECD7B3B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C7F0AD-5A33-461F-970F-535B62E1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48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68FB3C-D5B0-4AE5-A06D-004A6D76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22323BB-6B3A-4900-A723-D3AB29878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674AF7-B7B6-4E99-9049-ABCC1B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2022/4/14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F4CF90E-86A5-4850-8C8D-6FA8282A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FCD1A2-6AAF-4C91-A471-48EBAC5E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81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462DCA-9722-4A0B-BAED-9572AE31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38470E-5CF3-4C35-9180-FFCA95757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792A03B-4CCE-4FC9-A870-2E0D5FD44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9E62C9E-124F-401B-B54F-448202D19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2022/4/14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FE2F843-2C42-442B-B279-85351F1E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9338C28-0632-43B5-AAFA-FBAE6184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30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24B2BB-FCED-43EE-AB46-9C9CE72E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F8116D9-9341-43BF-B12E-92B06BB34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347EFF5-EC42-4D74-BB5A-733DE9B72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DC8AC6A-2E30-42B4-B2B7-FE83E4132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FE41EEE-2D01-43C2-9AED-82446D803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10C2EB9-27A7-43AB-AAB0-033ADEDE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2022/4/14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AD62881-DECE-41A2-8CF7-0D5B2EAEC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1332EE3-67F8-4CB5-B001-B04736EB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12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6B0FCC-23B0-47EC-A68F-E1CE8D69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9067A0E-4CA3-4E02-AF78-E09FD19B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2022/4/14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D2EB006-5FA1-462C-9F1C-CEF5F8EB1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11CB40-9626-4C93-B213-D7EEDB9B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099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08FFF6D-78A6-446A-A827-F262BF6B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2022/4/14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6C9AE65-A06B-427B-8E7D-349FF51D6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B42B858-C63C-4006-8A2E-93999318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10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D1EB34-9738-4877-A9D1-37D2ADA66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09400-D6FB-4FED-B157-D1AD286FE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CD5D314-2C8E-454C-BCFE-C9695A021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B49BA44-8988-40A4-82B0-18A1C7203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2022/4/14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535535-7BE7-4E41-BF3E-0A2AAD51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078A752-1A5B-48D4-A91C-C13745B0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047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2F75BA-ECEC-4012-8A15-D53107D6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E98EB57-E6FA-4AFA-80EE-EA99E2781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64B9782-042E-4D68-ABEF-8B49FD49E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9533096-03ED-46A1-AD07-BF5F1BBE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2022/4/14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789FCF2-2096-4AE2-96AB-4F9FA491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D11936A-1569-40FD-BD03-2F91088D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30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D3CAB36-B16B-470F-A8AB-EA1CF6C6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17681D-3786-42EA-A194-F309F7B20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F2280A-CAAA-416E-93ED-154A37E0F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E31D1-CACA-4CD1-95A2-C2633E7225E3}" type="datetimeFigureOut">
              <a:rPr lang="zh-TW" altLang="en-US" smtClean="0"/>
              <a:t>2022/4/14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45B53D-EABF-45C8-B245-105960973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271558-48D2-448C-AFB4-4A73FFBC9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87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0FABA8-9141-42AA-8877-FD375DA4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F0EDB7-34A6-4BDE-9C8A-60EF7F66C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Understanding Long COVID will be part of next stage of pandemic |  2021-06-24 | BioWorld">
            <a:extLst>
              <a:ext uri="{FF2B5EF4-FFF2-40B4-BE49-F238E27FC236}">
                <a16:creationId xmlns:a16="http://schemas.microsoft.com/office/drawing/2014/main" id="{A0B73E64-C5C2-47C1-8A95-A0A599BCF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 b="9931"/>
          <a:stretch/>
        </p:blipFill>
        <p:spPr bwMode="auto">
          <a:xfrm>
            <a:off x="390906" y="0"/>
            <a:ext cx="1141018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0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315FCD-CA6B-44C2-824B-06B84B96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F8570C-2290-410A-BA8A-383BB8061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D8CC268-7E10-497E-B06D-FCA494D86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6" t="13159" r="9035" b="7894"/>
          <a:stretch/>
        </p:blipFill>
        <p:spPr bwMode="auto">
          <a:xfrm>
            <a:off x="1615439" y="0"/>
            <a:ext cx="89611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BAB2EC9-BDE9-4BFA-ABDD-1DEAD2A1DB54}"/>
              </a:ext>
            </a:extLst>
          </p:cNvPr>
          <p:cNvSpPr/>
          <p:nvPr/>
        </p:nvSpPr>
        <p:spPr>
          <a:xfrm>
            <a:off x="6725653" y="108284"/>
            <a:ext cx="3669631" cy="1036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38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292305-F67F-46AD-9EB9-9DAA36DC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2C87A9-BC7D-461D-A26A-0989DF09C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The Long COVID Clinic – Treatment For Post-COVID Syndrome">
            <a:extLst>
              <a:ext uri="{FF2B5EF4-FFF2-40B4-BE49-F238E27FC236}">
                <a16:creationId xmlns:a16="http://schemas.microsoft.com/office/drawing/2014/main" id="{BD0C8065-81C7-4554-BA24-381BE83C5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88"/>
            <a:ext cx="12192000" cy="621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98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8929CF-3096-480C-8204-502266D0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8949"/>
          </a:xfrm>
        </p:spPr>
        <p:txBody>
          <a:bodyPr>
            <a:no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zh-TW" sz="4800" dirty="0">
                <a:solidFill>
                  <a:srgbClr val="000000"/>
                </a:solidFill>
                <a:latin typeface="Libre Baskerville" panose="02000000000000000000" pitchFamily="2" charset="0"/>
              </a:rPr>
              <a:t>Long COVID affects 1 in 5 people following infection. </a:t>
            </a:r>
            <a:r>
              <a:rPr lang="en-US" altLang="zh-TW" sz="4800" dirty="0">
                <a:solidFill>
                  <a:srgbClr val="000000"/>
                </a:solidFill>
                <a:highlight>
                  <a:srgbClr val="FFFF00"/>
                </a:highlight>
                <a:latin typeface="Libre Baskerville" panose="02000000000000000000" pitchFamily="2" charset="0"/>
              </a:rPr>
              <a:t>Vaccination</a:t>
            </a:r>
            <a:r>
              <a:rPr lang="en-US" altLang="zh-TW" sz="4800" dirty="0">
                <a:solidFill>
                  <a:srgbClr val="000000"/>
                </a:solidFill>
                <a:latin typeface="Libre Baskerville" panose="02000000000000000000" pitchFamily="2" charset="0"/>
              </a:rPr>
              <a:t>, </a:t>
            </a:r>
            <a:r>
              <a:rPr lang="en-US" altLang="zh-TW" sz="4800" dirty="0">
                <a:solidFill>
                  <a:srgbClr val="000000"/>
                </a:solidFill>
                <a:highlight>
                  <a:srgbClr val="FFFF00"/>
                </a:highlight>
                <a:latin typeface="Libre Baskerville" panose="02000000000000000000" pitchFamily="2" charset="0"/>
              </a:rPr>
              <a:t>masks</a:t>
            </a:r>
            <a:r>
              <a:rPr lang="en-US" altLang="zh-TW" sz="4800" dirty="0">
                <a:solidFill>
                  <a:srgbClr val="000000"/>
                </a:solidFill>
                <a:latin typeface="Libre Baskerville" panose="02000000000000000000" pitchFamily="2" charset="0"/>
              </a:rPr>
              <a:t> </a:t>
            </a:r>
            <a:br>
              <a:rPr lang="en-US" altLang="zh-TW" sz="4800" dirty="0">
                <a:solidFill>
                  <a:srgbClr val="000000"/>
                </a:solidFill>
                <a:latin typeface="Libre Baskerville" panose="02000000000000000000" pitchFamily="2" charset="0"/>
              </a:rPr>
            </a:br>
            <a:r>
              <a:rPr lang="en-US" altLang="zh-TW" sz="4800" dirty="0">
                <a:solidFill>
                  <a:srgbClr val="000000"/>
                </a:solidFill>
                <a:latin typeface="Libre Baskerville" panose="02000000000000000000" pitchFamily="2" charset="0"/>
              </a:rPr>
              <a:t>and </a:t>
            </a:r>
            <a:r>
              <a:rPr lang="en-US" altLang="zh-TW" sz="4800" dirty="0">
                <a:solidFill>
                  <a:srgbClr val="000000"/>
                </a:solidFill>
                <a:highlight>
                  <a:srgbClr val="FFFF00"/>
                </a:highlight>
                <a:latin typeface="Libre Baskerville" panose="02000000000000000000" pitchFamily="2" charset="0"/>
              </a:rPr>
              <a:t>better indoor air </a:t>
            </a:r>
            <a:br>
              <a:rPr lang="en-US" altLang="zh-TW" sz="4800" dirty="0">
                <a:solidFill>
                  <a:srgbClr val="000000"/>
                </a:solidFill>
                <a:latin typeface="Libre Baskerville" panose="02000000000000000000" pitchFamily="2" charset="0"/>
              </a:rPr>
            </a:br>
            <a:r>
              <a:rPr lang="en-US" altLang="zh-TW" sz="4800" dirty="0">
                <a:solidFill>
                  <a:srgbClr val="000000"/>
                </a:solidFill>
                <a:latin typeface="Libre Baskerville" panose="02000000000000000000" pitchFamily="2" charset="0"/>
              </a:rPr>
              <a:t>are our best protections</a:t>
            </a:r>
          </a:p>
        </p:txBody>
      </p:sp>
    </p:spTree>
    <p:extLst>
      <p:ext uri="{BB962C8B-B14F-4D97-AF65-F5344CB8AC3E}">
        <p14:creationId xmlns:p14="http://schemas.microsoft.com/office/powerpoint/2010/main" val="428276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8929CF-3096-480C-8204-502266D0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89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4800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Many patients </a:t>
            </a:r>
            <a:r>
              <a:rPr lang="en-US" altLang="zh-TW" sz="4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Libre Baskerville" panose="02000000000000000000" pitchFamily="2" charset="0"/>
              </a:rPr>
              <a:t>recover</a:t>
            </a:r>
            <a:r>
              <a:rPr lang="en-US" altLang="zh-TW" sz="4800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from COVID within </a:t>
            </a:r>
            <a:r>
              <a:rPr lang="en-US" altLang="zh-TW" sz="4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Libre Baskerville" panose="02000000000000000000" pitchFamily="2" charset="0"/>
              </a:rPr>
              <a:t>a week or two</a:t>
            </a:r>
            <a:r>
              <a:rPr lang="en-US" altLang="zh-TW" sz="4800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, </a:t>
            </a:r>
            <a:r>
              <a:rPr lang="en-US" altLang="zh-TW" sz="4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Libre Baskerville" panose="02000000000000000000" pitchFamily="2" charset="0"/>
              </a:rPr>
              <a:t>but</a:t>
            </a:r>
            <a:r>
              <a:rPr lang="en-US" altLang="zh-TW" sz="4800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at least one in five </a:t>
            </a:r>
            <a:r>
              <a:rPr lang="en-US" altLang="zh-TW" sz="4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Libre Baskerville" panose="02000000000000000000" pitchFamily="2" charset="0"/>
              </a:rPr>
              <a:t>experience</a:t>
            </a:r>
            <a:r>
              <a:rPr lang="en-US" altLang="zh-TW" sz="4800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persistent or new symptoms </a:t>
            </a:r>
            <a:r>
              <a:rPr lang="en-US" altLang="zh-TW" sz="4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Libre Baskerville" panose="02000000000000000000" pitchFamily="2" charset="0"/>
              </a:rPr>
              <a:t>more than four weeks</a:t>
            </a:r>
            <a:r>
              <a:rPr lang="en-US" altLang="zh-TW" sz="4800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after first being diagnosed.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56836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37E470-04EC-4866-B17C-96702CC1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DA4A27-A7CE-453C-A706-3D9E53314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#Omicron #腦霧 #新冠病毒 #新冠肺炎 #後遺症 #新冠後綜合症">
            <a:extLst>
              <a:ext uri="{FF2B5EF4-FFF2-40B4-BE49-F238E27FC236}">
                <a16:creationId xmlns:a16="http://schemas.microsoft.com/office/drawing/2014/main" id="{DA2D7F64-C172-481A-8709-60E05DEE0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182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4D031F-5B49-47F8-87B6-04AF7E9B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C686A0-BB08-4592-9475-6F03E28EE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#Omicron #腦霧 #新冠病毒 #新冠肺炎 #後遺症 #新冠後綜合症">
            <a:extLst>
              <a:ext uri="{FF2B5EF4-FFF2-40B4-BE49-F238E27FC236}">
                <a16:creationId xmlns:a16="http://schemas.microsoft.com/office/drawing/2014/main" id="{5FD8074B-0EC3-4CE9-9308-6D24731FB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48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C98109-DCED-45FA-8ED2-D0FABA7A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A34D47-D290-4245-875B-C83D9AB2A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#Omicron #腦霧 #新冠病毒 #新冠肺炎 #後遺症 #新冠後綜合症">
            <a:extLst>
              <a:ext uri="{FF2B5EF4-FFF2-40B4-BE49-F238E27FC236}">
                <a16:creationId xmlns:a16="http://schemas.microsoft.com/office/drawing/2014/main" id="{16CC4628-8FA1-4FFB-A7DD-DD7A60D4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57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BECF9F-5729-4A3B-AB99-64040E82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A29FA4-7878-49FE-8777-BE943AC1B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B26E6A-0F29-4986-B36C-2C81659A8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12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5CAFA6-EBA8-4DE8-88D0-DCA4BBD4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5" y="5468113"/>
            <a:ext cx="11237495" cy="1325563"/>
          </a:xfrm>
        </p:spPr>
        <p:txBody>
          <a:bodyPr>
            <a:normAutofit fontScale="90000"/>
          </a:bodyPr>
          <a:lstStyle/>
          <a:p>
            <a:r>
              <a:rPr lang="zh-TW" altLang="en-US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「待在家就變成了憂鬱症，睡覺睡不著，食慾也不好，瘦了</a:t>
            </a:r>
            <a:r>
              <a:rPr lang="en-US" altLang="zh-TW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公斤，我的生活整個打亂掉了。」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39A99DE-8E37-470E-BC20-DB0F4161A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519" y="0"/>
            <a:ext cx="9754961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2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8FE5366-7296-46BD-B271-221641A6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8" y="0"/>
            <a:ext cx="11157284" cy="61078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5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根據健保署分析，</a:t>
            </a:r>
            <a:br>
              <a:rPr lang="en-US" altLang="zh-TW" sz="5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5400" i="0" dirty="0"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八成</a:t>
            </a:r>
            <a:r>
              <a:rPr lang="zh-TW" altLang="en-US" sz="5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患者飽受後遺症之苦</a:t>
            </a:r>
            <a:b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疲倦、呼吸喘、胸痛、關節痛、掉髮、神經肌肉病變等症狀</a:t>
            </a:r>
          </a:p>
        </p:txBody>
      </p:sp>
    </p:spTree>
    <p:extLst>
      <p:ext uri="{BB962C8B-B14F-4D97-AF65-F5344CB8AC3E}">
        <p14:creationId xmlns:p14="http://schemas.microsoft.com/office/powerpoint/2010/main" val="199768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▲小琉球防疫專船             。（圖／記者陳崑福翻攝，下同）">
            <a:extLst>
              <a:ext uri="{FF2B5EF4-FFF2-40B4-BE49-F238E27FC236}">
                <a16:creationId xmlns:a16="http://schemas.microsoft.com/office/drawing/2014/main" id="{EFFF2C26-886B-4F82-B3F2-9A32021A2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10" y="6016"/>
            <a:ext cx="9135979" cy="68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FB62D30-4204-4D09-86F5-0447CD776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88400"/>
            <a:ext cx="11353800" cy="1042570"/>
          </a:xfrm>
        </p:spPr>
        <p:txBody>
          <a:bodyPr/>
          <a:lstStyle/>
          <a:p>
            <a:pPr algn="ctr"/>
            <a:r>
              <a:rPr lang="en-US" altLang="zh-TW" b="0" i="0" dirty="0">
                <a:solidFill>
                  <a:srgbClr val="3F3A39"/>
                </a:solidFill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4/10(</a:t>
            </a:r>
            <a:r>
              <a:rPr lang="zh-TW" altLang="en-US" b="0" i="0" dirty="0">
                <a:solidFill>
                  <a:srgbClr val="3F3A39"/>
                </a:solidFill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0" i="0" dirty="0">
                <a:solidFill>
                  <a:srgbClr val="3F3A39"/>
                </a:solidFill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0" i="0" dirty="0">
                <a:solidFill>
                  <a:srgbClr val="3F3A39"/>
                </a:solidFill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專船接送，</a:t>
            </a:r>
            <a:r>
              <a:rPr lang="en-US" altLang="zh-TW" b="0" i="0" dirty="0">
                <a:solidFill>
                  <a:srgbClr val="3F3A39"/>
                </a:solidFill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86</a:t>
            </a:r>
            <a:r>
              <a:rPr lang="zh-TW" altLang="en-US" b="0" i="0" dirty="0">
                <a:solidFill>
                  <a:srgbClr val="3F3A39"/>
                </a:solidFill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位接觸者</a:t>
            </a:r>
            <a:r>
              <a:rPr lang="en-US" altLang="zh-TW" b="0" i="0" dirty="0">
                <a:solidFill>
                  <a:srgbClr val="3F3A39"/>
                </a:solidFill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PCR</a:t>
            </a:r>
            <a:r>
              <a:rPr lang="zh-TW" altLang="en-US" b="0" i="0" dirty="0">
                <a:solidFill>
                  <a:srgbClr val="3F3A39"/>
                </a:solidFill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結果陰性</a:t>
            </a:r>
            <a:endParaRPr lang="zh-TW" altLang="en-US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144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55E332-C5AB-4007-A9A4-337DCDA2D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78" y="80545"/>
            <a:ext cx="11141242" cy="881981"/>
          </a:xfrm>
        </p:spPr>
        <p:txBody>
          <a:bodyPr>
            <a:normAutofit/>
          </a:bodyPr>
          <a:lstStyle/>
          <a:p>
            <a:pPr algn="ctr"/>
            <a:r>
              <a:rPr lang="zh-TW" altLang="en-US" b="0" i="0" dirty="0"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全民戴口罩 去年僅</a:t>
            </a:r>
            <a:r>
              <a:rPr lang="en-US" altLang="zh-TW" b="0" i="0" dirty="0"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0" i="0" dirty="0"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例流感重症、腸病毒掛</a:t>
            </a:r>
            <a:r>
              <a:rPr lang="en-US" altLang="zh-TW" b="0" i="0" dirty="0"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endParaRPr lang="zh-TW" altLang="en-US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91DDC72-893B-48BF-AF40-3DFD1AC0B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77" y="1130968"/>
            <a:ext cx="11136939" cy="564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6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4071A-E5DB-4A71-95E5-BFFFB3D4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757C793-8262-4F30-822B-B95B6DE66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12" y="422535"/>
            <a:ext cx="11779176" cy="601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3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2012EE-5117-403B-A854-061039EE4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萊恩戴口罩了！ 「萊恩口罩版」Ｑ萌上架還有「喵星人春植」同步登場太療癒♡">
            <a:extLst>
              <a:ext uri="{FF2B5EF4-FFF2-40B4-BE49-F238E27FC236}">
                <a16:creationId xmlns:a16="http://schemas.microsoft.com/office/drawing/2014/main" id="{3F246E17-465D-4B8B-A56C-853AD4015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 b="9931"/>
          <a:stretch/>
        </p:blipFill>
        <p:spPr bwMode="auto">
          <a:xfrm>
            <a:off x="1219200" y="1211466"/>
            <a:ext cx="9753600" cy="55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46341A3-B9EA-4904-9D50-1C997950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為了你，我願意戴口罩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825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DCDE02-F699-442D-9F85-BC9F15B8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A98B0E-2E7A-4C1A-8ACD-A487EC3C3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472E60-57C9-40C2-BE4F-69A2C01FF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767"/>
            <a:ext cx="12192000" cy="547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41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269</Words>
  <Application>Microsoft Office PowerPoint</Application>
  <PresentationFormat>寬螢幕</PresentationFormat>
  <Paragraphs>38</Paragraphs>
  <Slides>16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Helvetica Neue</vt:lpstr>
      <vt:lpstr>Noto Sans TC</vt:lpstr>
      <vt:lpstr>SF Pro TC</vt:lpstr>
      <vt:lpstr>標楷體</vt:lpstr>
      <vt:lpstr>Arial</vt:lpstr>
      <vt:lpstr>Calibri</vt:lpstr>
      <vt:lpstr>Calibri Light</vt:lpstr>
      <vt:lpstr>Libre Baskerville</vt:lpstr>
      <vt:lpstr>Office 佈景主題</vt:lpstr>
      <vt:lpstr>PowerPoint 簡報</vt:lpstr>
      <vt:lpstr>PowerPoint 簡報</vt:lpstr>
      <vt:lpstr>「待在家就變成了憂鬱症，睡覺睡不著，食慾也不好，瘦了10公斤，我的生活整個打亂掉了。」</vt:lpstr>
      <vt:lpstr>根據健保署分析， 有八成患者飽受後遺症之苦 疲倦、呼吸喘、胸痛、關節痛、掉髮、神經肌肉病變等症狀</vt:lpstr>
      <vt:lpstr>4/10(日)專船接送，86位接觸者PCR結果陰性</vt:lpstr>
      <vt:lpstr>全民戴口罩 去年僅1例流感重症、腸病毒掛0</vt:lpstr>
      <vt:lpstr>PowerPoint 簡報</vt:lpstr>
      <vt:lpstr>為了你，我願意戴口罩</vt:lpstr>
      <vt:lpstr>PowerPoint 簡報</vt:lpstr>
      <vt:lpstr>PowerPoint 簡報</vt:lpstr>
      <vt:lpstr>PowerPoint 簡報</vt:lpstr>
      <vt:lpstr>Long COVID affects 1 in 5 people following infection. Vaccination, masks  and better indoor air  are our best protections</vt:lpstr>
      <vt:lpstr>Many patients recover from COVID within a week or two, but at least one in five experience persistent or new symptoms more than four weeks after first being diagnosed.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梅仙 陳</dc:creator>
  <cp:lastModifiedBy>梅仙 陳</cp:lastModifiedBy>
  <cp:revision>54</cp:revision>
  <dcterms:created xsi:type="dcterms:W3CDTF">2022-03-23T21:41:53Z</dcterms:created>
  <dcterms:modified xsi:type="dcterms:W3CDTF">2022-04-13T22:25:40Z</dcterms:modified>
</cp:coreProperties>
</file>